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01.xml" ContentType="application/vnd.openxmlformats-officedocument.presentationml.tags+xml"/>
  <Override PartName="/ppt/tags/tag102.xml" ContentType="application/vnd.openxmlformats-officedocument.presentationml.tags+xml"/>
  <Override PartName="/ppt/notesSlides/notesSlide1.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2.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3.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notesSlides/notesSlide4.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notesSlides/notesSlide5.xml" ContentType="application/vnd.openxmlformats-officedocument.presentationml.notesSlide+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notesSlides/notesSlide6.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notesSlides/notesSlide7.xml" ContentType="application/vnd.openxmlformats-officedocument.presentationml.notesSlide+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8.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notesSlides/notesSlide9.xml" ContentType="application/vnd.openxmlformats-officedocument.presentationml.notesSlide+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notesSlides/notesSlide10.xml" ContentType="application/vnd.openxmlformats-officedocument.presentationml.notesSlide+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notesSlides/notesSlide11.xml" ContentType="application/vnd.openxmlformats-officedocument.presentationml.notesSlide+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notesSlides/notesSlide12.xml" ContentType="application/vnd.openxmlformats-officedocument.presentationml.notesSlide+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notesSlides/notesSlide13.xml" ContentType="application/vnd.openxmlformats-officedocument.presentationml.notesSlide+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notesSlides/notesSlide14.xml" ContentType="application/vnd.openxmlformats-officedocument.presentationml.notesSlide+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notesSlides/notesSlide15.xml" ContentType="application/vnd.openxmlformats-officedocument.presentationml.notesSlide+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 id="2147483661" r:id="rId3"/>
  </p:sldMasterIdLst>
  <p:notesMasterIdLst>
    <p:notesMasterId r:id="rId51"/>
  </p:notesMasterIdLst>
  <p:handoutMasterIdLst>
    <p:handoutMasterId r:id="rId52"/>
  </p:handoutMasterIdLst>
  <p:sldIdLst>
    <p:sldId id="1149" r:id="rId4"/>
    <p:sldId id="1536" r:id="rId5"/>
    <p:sldId id="1414" r:id="rId6"/>
    <p:sldId id="1537" r:id="rId7"/>
    <p:sldId id="1540" r:id="rId8"/>
    <p:sldId id="1559" r:id="rId9"/>
    <p:sldId id="1560" r:id="rId10"/>
    <p:sldId id="1541" r:id="rId11"/>
    <p:sldId id="1561" r:id="rId12"/>
    <p:sldId id="1562" r:id="rId13"/>
    <p:sldId id="1563" r:id="rId14"/>
    <p:sldId id="1564" r:id="rId15"/>
    <p:sldId id="1565" r:id="rId16"/>
    <p:sldId id="1566" r:id="rId17"/>
    <p:sldId id="1567" r:id="rId18"/>
    <p:sldId id="1568" r:id="rId19"/>
    <p:sldId id="1569" r:id="rId20"/>
    <p:sldId id="1570" r:id="rId21"/>
    <p:sldId id="1571" r:id="rId22"/>
    <p:sldId id="1572" r:id="rId23"/>
    <p:sldId id="1573" r:id="rId24"/>
    <p:sldId id="1575" r:id="rId25"/>
    <p:sldId id="1574" r:id="rId26"/>
    <p:sldId id="1576" r:id="rId27"/>
    <p:sldId id="1577" r:id="rId28"/>
    <p:sldId id="1578" r:id="rId29"/>
    <p:sldId id="1579" r:id="rId30"/>
    <p:sldId id="1580" r:id="rId31"/>
    <p:sldId id="1581" r:id="rId32"/>
    <p:sldId id="1582" r:id="rId33"/>
    <p:sldId id="1583" r:id="rId34"/>
    <p:sldId id="1584" r:id="rId35"/>
    <p:sldId id="1585" r:id="rId36"/>
    <p:sldId id="1586" r:id="rId37"/>
    <p:sldId id="1588" r:id="rId38"/>
    <p:sldId id="1587" r:id="rId39"/>
    <p:sldId id="1589" r:id="rId40"/>
    <p:sldId id="1590" r:id="rId41"/>
    <p:sldId id="1591" r:id="rId42"/>
    <p:sldId id="1592" r:id="rId43"/>
    <p:sldId id="1593" r:id="rId44"/>
    <p:sldId id="1594" r:id="rId45"/>
    <p:sldId id="1595" r:id="rId46"/>
    <p:sldId id="1596" r:id="rId47"/>
    <p:sldId id="1597" r:id="rId48"/>
    <p:sldId id="1598" r:id="rId49"/>
    <p:sldId id="1148"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幸全" initials="幸全" lastIdx="1" clrIdx="0"/>
  <p:cmAuthor id="8" name="姜伟光" initials="姜" lastIdx="1" clrIdx="0"/>
  <p:cmAuthor id="3" name="lenovo" initials="l" lastIdx="6" clrIdx="2"/>
  <p:cmAuthor id="4" name="Administrator" initials="A" lastIdx="4" clrIdx="3"/>
  <p:cmAuthor id="75" name="作者" initials="A" lastIdx="0" clrIdx="24"/>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C660E"/>
    <a:srgbClr val="ED7110"/>
    <a:srgbClr val="FFFFFF"/>
    <a:srgbClr val="FC7F03"/>
    <a:srgbClr val="FFAB03"/>
    <a:srgbClr val="2C2E2E"/>
    <a:srgbClr val="FC39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21" autoAdjust="0"/>
    <p:restoredTop sz="94660"/>
  </p:normalViewPr>
  <p:slideViewPr>
    <p:cSldViewPr snapToGrid="0">
      <p:cViewPr varScale="1">
        <p:scale>
          <a:sx n="115" d="100"/>
          <a:sy n="115" d="100"/>
        </p:scale>
        <p:origin x="11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commentAuthors" Target="commentAuthor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2020/12/25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1FFB24-30CC-430A-835B-FF44FF221C43}" type="datetimeFigureOut">
              <a:rPr lang="zh-CN" altLang="en-US" smtClean="0"/>
              <a:t>2020/12/25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2DB410-44E2-4E54-8D52-419DA5C9F91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FF2212-99AC-4247-8D0C-0292924B26B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2DB410-44E2-4E54-8D52-419DA5C9F915}" type="slidenum">
              <a:rPr lang="zh-CN" altLang="en-US" smtClean="0"/>
              <a:t>41</a:t>
            </a:fld>
            <a:endParaRPr lang="zh-CN" altLang="en-US"/>
          </a:p>
        </p:txBody>
      </p:sp>
    </p:spTree>
    <p:extLst>
      <p:ext uri="{BB962C8B-B14F-4D97-AF65-F5344CB8AC3E}">
        <p14:creationId xmlns:p14="http://schemas.microsoft.com/office/powerpoint/2010/main" val="472922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2DB410-44E2-4E54-8D52-419DA5C9F915}" type="slidenum">
              <a:rPr lang="zh-CN" altLang="en-US" smtClean="0"/>
              <a:t>42</a:t>
            </a:fld>
            <a:endParaRPr lang="zh-CN" altLang="en-US"/>
          </a:p>
        </p:txBody>
      </p:sp>
    </p:spTree>
    <p:extLst>
      <p:ext uri="{BB962C8B-B14F-4D97-AF65-F5344CB8AC3E}">
        <p14:creationId xmlns:p14="http://schemas.microsoft.com/office/powerpoint/2010/main" val="396806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2DB410-44E2-4E54-8D52-419DA5C9F915}" type="slidenum">
              <a:rPr lang="zh-CN" altLang="en-US" smtClean="0"/>
              <a:t>43</a:t>
            </a:fld>
            <a:endParaRPr lang="zh-CN" altLang="en-US"/>
          </a:p>
        </p:txBody>
      </p:sp>
    </p:spTree>
    <p:extLst>
      <p:ext uri="{BB962C8B-B14F-4D97-AF65-F5344CB8AC3E}">
        <p14:creationId xmlns:p14="http://schemas.microsoft.com/office/powerpoint/2010/main" val="3747653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2DB410-44E2-4E54-8D52-419DA5C9F915}" type="slidenum">
              <a:rPr lang="zh-CN" altLang="en-US" smtClean="0"/>
              <a:t>44</a:t>
            </a:fld>
            <a:endParaRPr lang="zh-CN" altLang="en-US"/>
          </a:p>
        </p:txBody>
      </p:sp>
    </p:spTree>
    <p:extLst>
      <p:ext uri="{BB962C8B-B14F-4D97-AF65-F5344CB8AC3E}">
        <p14:creationId xmlns:p14="http://schemas.microsoft.com/office/powerpoint/2010/main" val="1697328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2DB410-44E2-4E54-8D52-419DA5C9F915}" type="slidenum">
              <a:rPr lang="zh-CN" altLang="en-US" smtClean="0"/>
              <a:t>45</a:t>
            </a:fld>
            <a:endParaRPr lang="zh-CN" altLang="en-US"/>
          </a:p>
        </p:txBody>
      </p:sp>
    </p:spTree>
    <p:extLst>
      <p:ext uri="{BB962C8B-B14F-4D97-AF65-F5344CB8AC3E}">
        <p14:creationId xmlns:p14="http://schemas.microsoft.com/office/powerpoint/2010/main" val="2333595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2DB410-44E2-4E54-8D52-419DA5C9F915}" type="slidenum">
              <a:rPr lang="zh-CN" altLang="en-US" smtClean="0"/>
              <a:t>46</a:t>
            </a:fld>
            <a:endParaRPr lang="zh-CN" altLang="en-US"/>
          </a:p>
        </p:txBody>
      </p:sp>
    </p:spTree>
    <p:extLst>
      <p:ext uri="{BB962C8B-B14F-4D97-AF65-F5344CB8AC3E}">
        <p14:creationId xmlns:p14="http://schemas.microsoft.com/office/powerpoint/2010/main" val="168743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2DB410-44E2-4E54-8D52-419DA5C9F915}" type="slidenum">
              <a:rPr lang="zh-CN" altLang="en-US" smtClean="0"/>
              <a:t>33</a:t>
            </a:fld>
            <a:endParaRPr lang="zh-CN" altLang="en-US"/>
          </a:p>
        </p:txBody>
      </p:sp>
    </p:spTree>
    <p:extLst>
      <p:ext uri="{BB962C8B-B14F-4D97-AF65-F5344CB8AC3E}">
        <p14:creationId xmlns:p14="http://schemas.microsoft.com/office/powerpoint/2010/main" val="4261869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2DB410-44E2-4E54-8D52-419DA5C9F915}" type="slidenum">
              <a:rPr lang="zh-CN" altLang="en-US" smtClean="0"/>
              <a:t>34</a:t>
            </a:fld>
            <a:endParaRPr lang="zh-CN" altLang="en-US"/>
          </a:p>
        </p:txBody>
      </p:sp>
    </p:spTree>
    <p:extLst>
      <p:ext uri="{BB962C8B-B14F-4D97-AF65-F5344CB8AC3E}">
        <p14:creationId xmlns:p14="http://schemas.microsoft.com/office/powerpoint/2010/main" val="1609226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2DB410-44E2-4E54-8D52-419DA5C9F915}" type="slidenum">
              <a:rPr lang="zh-CN" altLang="en-US" smtClean="0"/>
              <a:t>35</a:t>
            </a:fld>
            <a:endParaRPr lang="zh-CN" altLang="en-US"/>
          </a:p>
        </p:txBody>
      </p:sp>
    </p:spTree>
    <p:extLst>
      <p:ext uri="{BB962C8B-B14F-4D97-AF65-F5344CB8AC3E}">
        <p14:creationId xmlns:p14="http://schemas.microsoft.com/office/powerpoint/2010/main" val="545482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2DB410-44E2-4E54-8D52-419DA5C9F915}" type="slidenum">
              <a:rPr lang="zh-CN" altLang="en-US" smtClean="0"/>
              <a:t>36</a:t>
            </a:fld>
            <a:endParaRPr lang="zh-CN" altLang="en-US"/>
          </a:p>
        </p:txBody>
      </p:sp>
    </p:spTree>
    <p:extLst>
      <p:ext uri="{BB962C8B-B14F-4D97-AF65-F5344CB8AC3E}">
        <p14:creationId xmlns:p14="http://schemas.microsoft.com/office/powerpoint/2010/main" val="716173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2DB410-44E2-4E54-8D52-419DA5C9F915}" type="slidenum">
              <a:rPr lang="zh-CN" altLang="en-US" smtClean="0"/>
              <a:t>37</a:t>
            </a:fld>
            <a:endParaRPr lang="zh-CN" altLang="en-US"/>
          </a:p>
        </p:txBody>
      </p:sp>
    </p:spTree>
    <p:extLst>
      <p:ext uri="{BB962C8B-B14F-4D97-AF65-F5344CB8AC3E}">
        <p14:creationId xmlns:p14="http://schemas.microsoft.com/office/powerpoint/2010/main" val="3451400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2DB410-44E2-4E54-8D52-419DA5C9F915}" type="slidenum">
              <a:rPr lang="zh-CN" altLang="en-US" smtClean="0"/>
              <a:t>38</a:t>
            </a:fld>
            <a:endParaRPr lang="zh-CN" altLang="en-US"/>
          </a:p>
        </p:txBody>
      </p:sp>
    </p:spTree>
    <p:extLst>
      <p:ext uri="{BB962C8B-B14F-4D97-AF65-F5344CB8AC3E}">
        <p14:creationId xmlns:p14="http://schemas.microsoft.com/office/powerpoint/2010/main" val="103134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2DB410-44E2-4E54-8D52-419DA5C9F915}" type="slidenum">
              <a:rPr lang="zh-CN" altLang="en-US" smtClean="0"/>
              <a:t>39</a:t>
            </a:fld>
            <a:endParaRPr lang="zh-CN" altLang="en-US"/>
          </a:p>
        </p:txBody>
      </p:sp>
    </p:spTree>
    <p:extLst>
      <p:ext uri="{BB962C8B-B14F-4D97-AF65-F5344CB8AC3E}">
        <p14:creationId xmlns:p14="http://schemas.microsoft.com/office/powerpoint/2010/main" val="1264088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2DB410-44E2-4E54-8D52-419DA5C9F915}" type="slidenum">
              <a:rPr lang="zh-CN" altLang="en-US" smtClean="0"/>
              <a:t>40</a:t>
            </a:fld>
            <a:endParaRPr lang="zh-CN" altLang="en-US"/>
          </a:p>
        </p:txBody>
      </p:sp>
    </p:spTree>
    <p:extLst>
      <p:ext uri="{BB962C8B-B14F-4D97-AF65-F5344CB8AC3E}">
        <p14:creationId xmlns:p14="http://schemas.microsoft.com/office/powerpoint/2010/main" val="720721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9.xml"/><Relationship Id="rId7"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9" Type="http://schemas.openxmlformats.org/officeDocument/2006/relationships/image" Target="file:///C:\Users\D69LXP2\Desktop\400px_tools/pic_temp/pic_sup.png"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3.xml"/><Relationship Id="rId7" Type="http://schemas.openxmlformats.org/officeDocument/2006/relationships/image" Target="../media/image7.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Master" Target="../slideMasters/slideMaster3.xml"/><Relationship Id="rId5" Type="http://schemas.openxmlformats.org/officeDocument/2006/relationships/tags" Target="../tags/tag25.xml"/><Relationship Id="rId4" Type="http://schemas.openxmlformats.org/officeDocument/2006/relationships/tags" Target="../tags/tag24.xml"/><Relationship Id="rId9"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4.jpeg"/><Relationship Id="rId4"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3.xml"/><Relationship Id="rId7" Type="http://schemas.openxmlformats.org/officeDocument/2006/relationships/slideMaster" Target="../slideMasters/slideMaster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9"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54.xml"/><Relationship Id="rId3" Type="http://schemas.openxmlformats.org/officeDocument/2006/relationships/tags" Target="../tags/tag49.xml"/><Relationship Id="rId7" Type="http://schemas.openxmlformats.org/officeDocument/2006/relationships/tags" Target="../tags/tag5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6.png"/><Relationship Id="rId5" Type="http://schemas.openxmlformats.org/officeDocument/2006/relationships/tags" Target="../tags/tag51.xml"/><Relationship Id="rId10" Type="http://schemas.openxmlformats.org/officeDocument/2006/relationships/image" Target="../media/image5.png"/><Relationship Id="rId4" Type="http://schemas.openxmlformats.org/officeDocument/2006/relationships/tags" Target="../tags/tag50.xml"/><Relationship Id="rId9"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image" Target="../media/image6.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image" Target="../media/image5.png"/><Relationship Id="rId5" Type="http://schemas.openxmlformats.org/officeDocument/2006/relationships/tags" Target="../tags/tag59.xml"/><Relationship Id="rId10" Type="http://schemas.openxmlformats.org/officeDocument/2006/relationships/slideMaster" Target="../slideMasters/slideMaster3.xml"/><Relationship Id="rId4" Type="http://schemas.openxmlformats.org/officeDocument/2006/relationships/tags" Target="../tags/tag58.xml"/><Relationship Id="rId9" Type="http://schemas.openxmlformats.org/officeDocument/2006/relationships/tags" Target="../tags/tag63.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image" Target="../media/image6.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5.png"/><Relationship Id="rId5" Type="http://schemas.openxmlformats.org/officeDocument/2006/relationships/tags" Target="../tags/tag68.xml"/><Relationship Id="rId10" Type="http://schemas.openxmlformats.org/officeDocument/2006/relationships/slideMaster" Target="../slideMasters/slideMaster3.xml"/><Relationship Id="rId4" Type="http://schemas.openxmlformats.org/officeDocument/2006/relationships/tags" Target="../tags/tag67.xml"/><Relationship Id="rId9" Type="http://schemas.openxmlformats.org/officeDocument/2006/relationships/tags" Target="../tags/tag72.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80.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image" Target="../media/image6.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image" Target="../media/image5.png"/><Relationship Id="rId5" Type="http://schemas.openxmlformats.org/officeDocument/2006/relationships/tags" Target="../tags/tag77.xml"/><Relationship Id="rId10" Type="http://schemas.openxmlformats.org/officeDocument/2006/relationships/slideMaster" Target="../slideMasters/slideMaster3.xml"/><Relationship Id="rId4" Type="http://schemas.openxmlformats.org/officeDocument/2006/relationships/tags" Target="../tags/tag76.xml"/><Relationship Id="rId9" Type="http://schemas.openxmlformats.org/officeDocument/2006/relationships/tags" Target="../tags/tag81.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image" Target="../media/image5.pn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slideMaster" Target="../slideMasters/slideMaster3.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0" Type="http://schemas.openxmlformats.org/officeDocument/2006/relationships/tags" Target="../tags/tag91.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media/image9.png"/><Relationship Id="rId5" Type="http://schemas.openxmlformats.org/officeDocument/2006/relationships/tags" Target="../tags/tag97.xml"/><Relationship Id="rId10" Type="http://schemas.openxmlformats.org/officeDocument/2006/relationships/image" Target="../media/image8.png"/><Relationship Id="rId4" Type="http://schemas.openxmlformats.org/officeDocument/2006/relationships/tags" Target="../tags/tag96.xml"/><Relationship Id="rId9"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7" name="Text Placeholder 21"/>
          <p:cNvSpPr>
            <a:spLocks noGrp="1"/>
          </p:cNvSpPr>
          <p:nvPr>
            <p:ph type="body" sz="quarter" idx="13" hasCustomPrompt="1"/>
          </p:nvPr>
        </p:nvSpPr>
        <p:spPr>
          <a:xfrm>
            <a:off x="137795" y="314960"/>
            <a:ext cx="4890135" cy="910590"/>
          </a:xfrm>
        </p:spPr>
        <p:txBody>
          <a:bodyPr anchor="ctr">
            <a:normAutofit/>
          </a:bodyPr>
          <a:lstStyle>
            <a:lvl1pPr marL="0" indent="0">
              <a:buNone/>
              <a:defRPr sz="2800">
                <a:latin typeface="微软雅黑" panose="020B0503020204020204" pitchFamily="34" charset="-122"/>
                <a:ea typeface="微软雅黑" panose="020B0503020204020204" pitchFamily="34" charset="-122"/>
              </a:defRPr>
            </a:lvl1pPr>
          </a:lstStyle>
          <a:p>
            <a:pPr lvl="0"/>
            <a:r>
              <a:rPr lang="en-US" dirty="0"/>
              <a:t>TITLE HERE</a:t>
            </a:r>
          </a:p>
        </p:txBody>
      </p:sp>
      <p:pic>
        <p:nvPicPr>
          <p:cNvPr id="10" name="图片 9"/>
          <p:cNvPicPr>
            <a:picLocks noChangeAspect="1"/>
          </p:cNvPicPr>
          <p:nvPr userDrawn="1"/>
        </p:nvPicPr>
        <p:blipFill>
          <a:blip r:embed="rId2" cstate="email"/>
          <a:stretch>
            <a:fillRect/>
          </a:stretch>
        </p:blipFill>
        <p:spPr>
          <a:xfrm>
            <a:off x="9935527" y="82550"/>
            <a:ext cx="2192338" cy="775940"/>
          </a:xfrm>
          <a:prstGeom prst="rect">
            <a:avLst/>
          </a:prstGeom>
        </p:spPr>
      </p:pic>
      <p:pic>
        <p:nvPicPr>
          <p:cNvPr id="4" name="图片 3"/>
          <p:cNvPicPr>
            <a:picLocks noChangeAspect="1"/>
          </p:cNvPicPr>
          <p:nvPr userDrawn="1"/>
        </p:nvPicPr>
        <p:blipFill>
          <a:blip r:embed="rId3"/>
          <a:stretch>
            <a:fillRect/>
          </a:stretch>
        </p:blipFill>
        <p:spPr>
          <a:xfrm>
            <a:off x="10335895" y="5059045"/>
            <a:ext cx="1856105" cy="1741170"/>
          </a:xfrm>
          <a:prstGeom prst="rect">
            <a:avLst/>
          </a:prstGeom>
        </p:spPr>
      </p:pic>
    </p:spTree>
  </p:cSld>
  <p:clrMapOvr>
    <a:masterClrMapping/>
  </p:clrMapOvr>
  <p:transition spd="slow" advClick="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userDrawn="1">
            <p:custDataLst>
              <p:tags r:id="rId2"/>
            </p:custDataLst>
          </p:nvPr>
        </p:nvSpPr>
        <p:spPr>
          <a:xfrm>
            <a:off x="1378972" y="1569796"/>
            <a:ext cx="9436780" cy="271834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6" name="日期占位符 15"/>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2020/12/25</a:t>
            </a:fld>
            <a:endParaRPr lang="zh-CN" altLang="en-US"/>
          </a:p>
        </p:txBody>
      </p:sp>
      <p:sp>
        <p:nvSpPr>
          <p:cNvPr id="17" name="页脚占位符 16"/>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2" name="标题 1"/>
          <p:cNvSpPr>
            <a:spLocks noGrp="1"/>
          </p:cNvSpPr>
          <p:nvPr>
            <p:ph type="ctrTitle" idx="13" hasCustomPrompt="1"/>
            <p:custDataLst>
              <p:tags r:id="rId6"/>
            </p:custDataLst>
          </p:nvPr>
        </p:nvSpPr>
        <p:spPr>
          <a:xfrm>
            <a:off x="2286000" y="1799274"/>
            <a:ext cx="7620000" cy="2268855"/>
          </a:xfrm>
        </p:spPr>
        <p:txBody>
          <a:bodyPr vert="horz" wrap="square" lIns="90170" tIns="46990" rIns="90170" bIns="46990" anchor="ctr" anchorCtr="0">
            <a:normAutofit/>
          </a:bodyPr>
          <a:lstStyle>
            <a:lvl1pPr marL="0" marR="0" indent="0" algn="ctr" defTabSz="914400" rtl="0" eaLnBrk="1" fontAlgn="auto" latinLnBrk="0" hangingPunct="1">
              <a:lnSpc>
                <a:spcPct val="120000"/>
              </a:lnSpc>
              <a:spcBef>
                <a:spcPct val="0"/>
              </a:spcBef>
              <a:spcAft>
                <a:spcPts val="0"/>
              </a:spcAft>
              <a:buClrTx/>
              <a:buSzPts val="6000"/>
              <a:buFont typeface="Arial" panose="020B0604020202020204" pitchFamily="34" charset="0"/>
              <a:buNone/>
              <a:defRPr sz="6600" b="0" spc="8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2" name="图片 91"/>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2020/12/25</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2" name="副标题 1"/>
          <p:cNvSpPr>
            <a:spLocks noGrp="1"/>
          </p:cNvSpPr>
          <p:nvPr>
            <p:ph type="subTitle" idx="3" hasCustomPrompt="1"/>
            <p:custDataLst>
              <p:tags r:id="rId2"/>
            </p:custDataLst>
          </p:nvPr>
        </p:nvSpPr>
        <p:spPr>
          <a:xfrm>
            <a:off x="1652270" y="3282003"/>
            <a:ext cx="8890064" cy="1520811"/>
          </a:xfrm>
        </p:spPr>
        <p:txBody>
          <a:bodyPr vert="horz" wrap="square" lIns="0" tIns="0" rIns="0" bIns="0" rtlCol="0" anchor="t"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微软雅黑" panose="020B0503020204020204" pitchFamily="3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3" name="标题 2"/>
          <p:cNvSpPr>
            <a:spLocks noGrp="1"/>
          </p:cNvSpPr>
          <p:nvPr>
            <p:ph type="ctrTitle" idx="2" hasCustomPrompt="1"/>
            <p:custDataLst>
              <p:tags r:id="rId3"/>
            </p:custDataLst>
          </p:nvPr>
        </p:nvSpPr>
        <p:spPr>
          <a:xfrm>
            <a:off x="1652270" y="2055183"/>
            <a:ext cx="8890064" cy="1099820"/>
          </a:xfrm>
        </p:spPr>
        <p:txBody>
          <a:bodyPr vert="horz" wrap="square" lIns="0" tIns="0" rIns="0" bIns="0" rtlCol="0" anchor="b" anchorCtr="0">
            <a:normAutofit lnSpcReduction="10000"/>
          </a:bodyPr>
          <a:lstStyle>
            <a:lvl1pPr marL="0" marR="0" algn="ctr" defTabSz="914400" rtl="0" eaLnBrk="1" fontAlgn="auto" latinLnBrk="0" hangingPunct="1">
              <a:lnSpc>
                <a:spcPct val="100000"/>
              </a:lnSpc>
              <a:spcBef>
                <a:spcPct val="0"/>
              </a:spcBef>
              <a:buClrTx/>
              <a:buSzTx/>
              <a:buFontTx/>
              <a:buNone/>
              <a:defRPr kumimoji="0" lang="zh-CN" altLang="en-US" sz="7145" b="1" i="0" u="none" strike="noStrike" kern="1200" cap="none" spc="-200" normalizeH="0" baseline="0" noProof="1" dirty="0">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2020/12/25</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58" name="图片 57"/>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15153" y="1840732"/>
            <a:ext cx="3235350" cy="3176525"/>
          </a:xfrm>
          <a:prstGeom prst="rect">
            <a:avLst/>
          </a:prstGeom>
        </p:spPr>
      </p:pic>
      <p:pic>
        <p:nvPicPr>
          <p:cNvPr id="52" name="图片 51"/>
          <p:cNvPicPr>
            <a:picLocks noChangeAspect="1"/>
          </p:cNvPicPr>
          <p:nvPr>
            <p:custDataLst>
              <p:tags r:id="rId2"/>
            </p:custDataLst>
          </p:nvPr>
        </p:nvPicPr>
        <p:blipFill>
          <a:blip r:embed="rId8"/>
          <a:stretch>
            <a:fillRect/>
          </a:stretch>
        </p:blipFill>
        <p:spPr>
          <a:xfrm>
            <a:off x="11471910" y="6137910"/>
            <a:ext cx="720090" cy="720090"/>
          </a:xfrm>
          <a:prstGeom prst="rect">
            <a:avLst/>
          </a:prstGeom>
        </p:spPr>
      </p:pic>
      <p:pic>
        <p:nvPicPr>
          <p:cNvPr id="62" name="图片 61"/>
          <p:cNvPicPr>
            <a:picLocks noChangeAspect="1"/>
          </p:cNvPicPr>
          <p:nvPr>
            <p:custDataLst>
              <p:tags r:id="rId3"/>
            </p:custDataLst>
          </p:nvPr>
        </p:nvPicPr>
        <p:blipFill>
          <a:blip r:embed="rId9"/>
          <a:stretch>
            <a:fillRect/>
          </a:stretch>
        </p:blipFill>
        <p:spPr>
          <a:xfrm>
            <a:off x="11471910" y="0"/>
            <a:ext cx="720090"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2020/12/25</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副标题 2"/>
          <p:cNvSpPr>
            <a:spLocks noGrp="1"/>
          </p:cNvSpPr>
          <p:nvPr>
            <p:ph type="subTitle" idx="3" hasCustomPrompt="1"/>
            <p:custDataLst>
              <p:tags r:id="rId4"/>
            </p:custDataLst>
          </p:nvPr>
        </p:nvSpPr>
        <p:spPr>
          <a:xfrm>
            <a:off x="4521236" y="2976598"/>
            <a:ext cx="6857365" cy="825334"/>
          </a:xfrm>
        </p:spPr>
        <p:txBody>
          <a:bodyPr vert="horz" wrap="square" lIns="0" tIns="0" rIns="0" bIns="0" rtlCol="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3" name="标题 3"/>
          <p:cNvSpPr>
            <a:spLocks noGrp="1"/>
          </p:cNvSpPr>
          <p:nvPr>
            <p:ph type="ctrTitle" idx="2" hasCustomPrompt="1"/>
            <p:custDataLst>
              <p:tags r:id="rId5"/>
            </p:custDataLst>
          </p:nvPr>
        </p:nvSpPr>
        <p:spPr>
          <a:xfrm>
            <a:off x="4521236" y="2000603"/>
            <a:ext cx="6858000" cy="845820"/>
          </a:xfrm>
        </p:spPr>
        <p:txBody>
          <a:bodyPr vert="horz" wrap="square" lIns="0" tIns="0" rIns="0" bIns="0" rtlCol="0" anchor="b" anchorCtr="0">
            <a:normAutofit fontScale="9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5500" b="1" i="0" u="none" strike="noStrike" kern="1200" cap="none" spc="500" normalizeH="0" baseline="0" noProof="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2020/12/25</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2020/12/25</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58" name="图片 57"/>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7498080" y="1274341"/>
            <a:ext cx="4389120" cy="4309317"/>
          </a:xfrm>
          <a:prstGeom prst="rect">
            <a:avLst/>
          </a:prstGeom>
        </p:spPr>
      </p:pic>
      <p:pic>
        <p:nvPicPr>
          <p:cNvPr id="52" name="图片 51"/>
          <p:cNvPicPr>
            <a:picLocks noChangeAspect="1"/>
          </p:cNvPicPr>
          <p:nvPr>
            <p:custDataLst>
              <p:tags r:id="rId2"/>
            </p:custDataLst>
          </p:nvPr>
        </p:nvPicPr>
        <p:blipFill>
          <a:blip r:embed="rId5"/>
          <a:stretch>
            <a:fillRect/>
          </a:stretch>
        </p:blipFill>
        <p:spPr>
          <a:xfrm>
            <a:off x="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2020/12/25</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2020/12/25</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9EFD9D74-47D9-4702-A33C-335B63B48DBF}" type="datetimeFigureOut">
              <a:rPr lang="zh-CN" altLang="en-US" smtClean="0"/>
              <a:t>2020/12/25</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2020/12/25</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2020/12/25</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92" name="图片 91"/>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2020/12/25</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文本占位符 2"/>
          <p:cNvSpPr>
            <a:spLocks noGrp="1"/>
          </p:cNvSpPr>
          <p:nvPr>
            <p:ph type="body" idx="1" hasCustomPrompt="1"/>
            <p:custDataLst>
              <p:tags r:id="rId2"/>
            </p:custDataLst>
          </p:nvPr>
        </p:nvSpPr>
        <p:spPr>
          <a:xfrm>
            <a:off x="1652905" y="1650127"/>
            <a:ext cx="8889429" cy="1128235"/>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6" name="标题 4"/>
          <p:cNvSpPr>
            <a:spLocks noGrp="1"/>
          </p:cNvSpPr>
          <p:nvPr>
            <p:ph type="title" hasCustomPrompt="1"/>
            <p:custDataLst>
              <p:tags r:id="rId3"/>
            </p:custDataLst>
          </p:nvPr>
        </p:nvSpPr>
        <p:spPr>
          <a:xfrm>
            <a:off x="1652270" y="2930762"/>
            <a:ext cx="8890064" cy="2277110"/>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7400" b="1" i="0" u="none" strike="noStrike" kern="1200" cap="none" spc="7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8"/>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9"/>
          <a:stretch>
            <a:fillRect/>
          </a:stretch>
        </p:blipFill>
        <p:spPr>
          <a:xfrm>
            <a:off x="11471910" y="6132531"/>
            <a:ext cx="720090"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2020/12/25</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6" name="矩形 5"/>
          <p:cNvSpPr/>
          <p:nvPr>
            <p:custDataLst>
              <p:tags r:id="rId1"/>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0"/>
          <a:stretch>
            <a:fillRect/>
          </a:stretch>
        </p:blipFill>
        <p:spPr>
          <a:xfrm>
            <a:off x="11471910" y="0"/>
            <a:ext cx="720090" cy="720090"/>
          </a:xfrm>
          <a:prstGeom prst="rect">
            <a:avLst/>
          </a:prstGeom>
        </p:spPr>
      </p:pic>
      <p:pic>
        <p:nvPicPr>
          <p:cNvPr id="62" name="图片 61"/>
          <p:cNvPicPr>
            <a:picLocks noChangeAspect="1"/>
          </p:cNvPicPr>
          <p:nvPr>
            <p:custDataLst>
              <p:tags r:id="rId3"/>
            </p:custDataLst>
          </p:nvPr>
        </p:nvPicPr>
        <p:blipFill>
          <a:blip r:embed="rId11"/>
          <a:stretch>
            <a:fillRect/>
          </a:stretch>
        </p:blipFill>
        <p:spPr>
          <a:xfrm>
            <a:off x="0" y="6137910"/>
            <a:ext cx="720090"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2020/12/25</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1"/>
          <a:stretch>
            <a:fillRect/>
          </a:stretch>
        </p:blipFill>
        <p:spPr>
          <a:xfrm>
            <a:off x="0" y="-10800"/>
            <a:ext cx="720090" cy="720090"/>
          </a:xfrm>
          <a:prstGeom prst="rect">
            <a:avLst/>
          </a:prstGeom>
        </p:spPr>
      </p:pic>
      <p:pic>
        <p:nvPicPr>
          <p:cNvPr id="62" name="图片 61"/>
          <p:cNvPicPr>
            <a:picLocks noChangeAspect="1"/>
          </p:cNvPicPr>
          <p:nvPr>
            <p:custDataLst>
              <p:tags r:id="rId3"/>
            </p:custDataLst>
          </p:nvPr>
        </p:nvPicPr>
        <p:blipFill>
          <a:blip r:embed="rId12"/>
          <a:stretch>
            <a:fillRect/>
          </a:stretch>
        </p:blipFill>
        <p:spPr>
          <a:xfrm>
            <a:off x="11471910" y="6137910"/>
            <a:ext cx="720090"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2020/12/25</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1"/>
          <a:stretch>
            <a:fillRect/>
          </a:stretch>
        </p:blipFill>
        <p:spPr>
          <a:xfrm>
            <a:off x="0" y="6137910"/>
            <a:ext cx="720090" cy="720090"/>
          </a:xfrm>
          <a:prstGeom prst="rect">
            <a:avLst/>
          </a:prstGeom>
        </p:spPr>
      </p:pic>
      <p:pic>
        <p:nvPicPr>
          <p:cNvPr id="62" name="图片 61"/>
          <p:cNvPicPr>
            <a:picLocks noChangeAspect="1"/>
          </p:cNvPicPr>
          <p:nvPr>
            <p:custDataLst>
              <p:tags r:id="rId3"/>
            </p:custDataLst>
          </p:nvPr>
        </p:nvPicPr>
        <p:blipFill>
          <a:blip r:embed="rId12"/>
          <a:stretch>
            <a:fillRect/>
          </a:stretch>
        </p:blipFill>
        <p:spPr>
          <a:xfrm>
            <a:off x="11471910" y="6137910"/>
            <a:ext cx="720090"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2020/12/25</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6" name="矩形 5"/>
          <p:cNvSpPr/>
          <p:nvPr>
            <p:custDataLst>
              <p:tags r:id="rId1"/>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1"/>
          <a:stretch>
            <a:fillRect/>
          </a:stretch>
        </p:blipFill>
        <p:spPr>
          <a:xfrm>
            <a:off x="0" y="0"/>
            <a:ext cx="720090" cy="720090"/>
          </a:xfrm>
          <a:prstGeom prst="rect">
            <a:avLst/>
          </a:prstGeom>
        </p:spPr>
      </p:pic>
      <p:pic>
        <p:nvPicPr>
          <p:cNvPr id="62" name="图片 61"/>
          <p:cNvPicPr>
            <a:picLocks noChangeAspect="1"/>
          </p:cNvPicPr>
          <p:nvPr>
            <p:custDataLst>
              <p:tags r:id="rId3"/>
            </p:custDataLst>
          </p:nvPr>
        </p:nvPicPr>
        <p:blipFill>
          <a:blip r:embed="rId12"/>
          <a:stretch>
            <a:fillRect/>
          </a:stretch>
        </p:blipFill>
        <p:spPr>
          <a:xfrm>
            <a:off x="11471910" y="-5379"/>
            <a:ext cx="720090"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2020/12/25</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3"/>
          <a:stretch>
            <a:fillRect/>
          </a:stretch>
        </p:blipFill>
        <p:spPr>
          <a:xfrm>
            <a:off x="11469510" y="-10800"/>
            <a:ext cx="720090" cy="720090"/>
          </a:xfrm>
          <a:prstGeom prst="rect">
            <a:avLst/>
          </a:prstGeom>
        </p:spPr>
      </p:pic>
      <p:pic>
        <p:nvPicPr>
          <p:cNvPr id="62" name="图片 61"/>
          <p:cNvPicPr>
            <a:picLocks noChangeAspect="1"/>
          </p:cNvPicPr>
          <p:nvPr>
            <p:custDataLst>
              <p:tags r:id="rId3"/>
            </p:custDataLst>
          </p:nvPr>
        </p:nvPicPr>
        <p:blipFill>
          <a:blip r:embed="rId14"/>
          <a:stretch>
            <a:fillRect/>
          </a:stretch>
        </p:blipFill>
        <p:spPr>
          <a:xfrm>
            <a:off x="0" y="6137910"/>
            <a:ext cx="720090"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2020/12/25</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6" name="矩形 5"/>
          <p:cNvSpPr/>
          <p:nvPr>
            <p:custDataLst>
              <p:tags r:id="rId1"/>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0"/>
          <a:stretch>
            <a:fillRect/>
          </a:stretch>
        </p:blipFill>
        <p:spPr>
          <a:xfrm>
            <a:off x="10438461" y="5104461"/>
            <a:ext cx="1753527" cy="1753527"/>
          </a:xfrm>
          <a:prstGeom prst="rect">
            <a:avLst/>
          </a:prstGeom>
        </p:spPr>
      </p:pic>
      <p:pic>
        <p:nvPicPr>
          <p:cNvPr id="62" name="图片 61"/>
          <p:cNvPicPr>
            <a:picLocks noChangeAspect="1"/>
          </p:cNvPicPr>
          <p:nvPr>
            <p:custDataLst>
              <p:tags r:id="rId3"/>
            </p:custDataLst>
          </p:nvPr>
        </p:nvPicPr>
        <p:blipFill>
          <a:blip r:embed="rId11"/>
          <a:stretch>
            <a:fillRect/>
          </a:stretch>
        </p:blipFill>
        <p:spPr>
          <a:xfrm>
            <a:off x="0" y="-10802"/>
            <a:ext cx="175352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2020/12/25</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53C7E11-5CA3-42E2-BB12-10E6957F8401}" type="datetimeFigureOut">
              <a:rPr lang="zh-CN" altLang="en-US" smtClean="0"/>
              <a:t>2020/12/25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3C7E11-5CA3-42E2-BB12-10E6957F8401}" type="datetimeFigureOut">
              <a:rPr lang="zh-CN" altLang="en-US" smtClean="0"/>
              <a:t>2020/12/25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3C7E11-5CA3-42E2-BB12-10E6957F8401}" type="datetimeFigureOut">
              <a:rPr lang="zh-CN" altLang="en-US" smtClean="0"/>
              <a:t>2020/12/25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tags" Target="../tags/tag1.xml"/><Relationship Id="rId7" Type="http://schemas.openxmlformats.org/officeDocument/2006/relationships/tags" Target="../tags/tag5.xml"/><Relationship Id="rId2"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ags" Target="../tags/tag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C7E11-5CA3-42E2-BB12-10E6957F8401}" type="datetimeFigureOut">
              <a:rPr lang="zh-CN" altLang="en-US" smtClean="0"/>
              <a:t>2020/12/25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549683-7A1C-428F-A1AB-09A0BBD3CCF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3"/>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4"/>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5"/>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2020/12/25</a:t>
            </a:fld>
            <a:endParaRPr lang="zh-CN" altLang="en-US"/>
          </a:p>
        </p:txBody>
      </p:sp>
      <p:sp>
        <p:nvSpPr>
          <p:cNvPr id="5" name="页脚占位符 4"/>
          <p:cNvSpPr>
            <a:spLocks noGrp="1"/>
          </p:cNvSpPr>
          <p:nvPr>
            <p:ph type="ftr" sz="quarter" idx="3"/>
            <p:custDataLst>
              <p:tags r:id="rId6"/>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7"/>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0" r:id="rId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2020/12/25</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02.xml"/><Relationship Id="rId1" Type="http://schemas.openxmlformats.org/officeDocument/2006/relationships/tags" Target="../tags/tag10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4"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4"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 Id="rId5" Type="http://schemas.openxmlformats.org/officeDocument/2006/relationships/image" Target="../media/image19.png"/><Relationship Id="rId4"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5" Type="http://schemas.openxmlformats.org/officeDocument/2006/relationships/image" Target="../media/image20.emf"/><Relationship Id="rId4"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5" Type="http://schemas.openxmlformats.org/officeDocument/2006/relationships/image" Target="../media/image21.emf"/><Relationship Id="rId4"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4"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 Id="rId4"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5" Type="http://schemas.openxmlformats.org/officeDocument/2006/relationships/image" Target="../media/image22.emf"/><Relationship Id="rId4"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5" Type="http://schemas.openxmlformats.org/officeDocument/2006/relationships/image" Target="../media/image23.emf"/><Relationship Id="rId4"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4"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10.jpeg"/><Relationship Id="rId5" Type="http://schemas.openxmlformats.org/officeDocument/2006/relationships/slideLayout" Target="../slideLayouts/slideLayout10.xml"/><Relationship Id="rId4" Type="http://schemas.openxmlformats.org/officeDocument/2006/relationships/tags" Target="../tags/tag106.xml"/></Relationships>
</file>

<file path=ppt/slides/_rels/slide20.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 Id="rId5" Type="http://schemas.openxmlformats.org/officeDocument/2006/relationships/image" Target="../media/image24.png"/><Relationship Id="rId4"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 Id="rId5" Type="http://schemas.openxmlformats.org/officeDocument/2006/relationships/image" Target="../media/image25.emf"/><Relationship Id="rId4"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 Id="rId5" Type="http://schemas.openxmlformats.org/officeDocument/2006/relationships/image" Target="../media/image26.png"/><Relationship Id="rId4"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 Id="rId5" Type="http://schemas.openxmlformats.org/officeDocument/2006/relationships/image" Target="../media/image27.emf"/><Relationship Id="rId4"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 Id="rId5" Type="http://schemas.openxmlformats.org/officeDocument/2006/relationships/image" Target="../media/image30.emf"/><Relationship Id="rId4"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 Id="rId5" Type="http://schemas.openxmlformats.org/officeDocument/2006/relationships/image" Target="../media/image31.emf"/><Relationship Id="rId4"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 Id="rId4"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5" Type="http://schemas.openxmlformats.org/officeDocument/2006/relationships/image" Target="../media/image32.png"/><Relationship Id="rId4"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hyperlink" Target="https://developer.nordicsemi.com/nRF_Connect_SDK/doc/latest/nrf/include/bluetooth/services/nus.html" TargetMode="External"/><Relationship Id="rId3" Type="http://schemas.openxmlformats.org/officeDocument/2006/relationships/tags" Target="../tags/tag185.xml"/><Relationship Id="rId7" Type="http://schemas.openxmlformats.org/officeDocument/2006/relationships/hyperlink" Target="https://developer.apple.com/library/archive/documentation/CoreBluetooth/Reference/AppleNotificationCenterServiceSpecification/Specification/Specification.html#//apple_ref/doc/uid/TP40013460-CH1-SW7" TargetMode="Externa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hyperlink" Target="https://www.bluetooth.com/specifications/gatt/" TargetMode="External"/><Relationship Id="rId5" Type="http://schemas.openxmlformats.org/officeDocument/2006/relationships/image" Target="../media/image33.emf"/><Relationship Id="rId4"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Layout" Target="../slideLayouts/slideLayout10.xml"/><Relationship Id="rId1" Type="http://schemas.openxmlformats.org/officeDocument/2006/relationships/tags" Target="../tags/tag107.xml"/></Relationships>
</file>

<file path=ppt/slides/_rels/slide30.xml.rels><?xml version="1.0" encoding="UTF-8" standalone="yes"?>
<Relationships xmlns="http://schemas.openxmlformats.org/package/2006/relationships"><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 Id="rId4"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tags" Target="../tags/tag189.xml"/><Relationship Id="rId4"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 Id="rId4"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hyperlink" Target="https://btprodspecificationrefs.blob.core.windows.net/assigned-values/16-bit%20UUID%20Numbers%20Document.pdf" TargetMode="External"/><Relationship Id="rId5" Type="http://schemas.openxmlformats.org/officeDocument/2006/relationships/notesSlide" Target="../notesSlides/notesSlide2.xml"/><Relationship Id="rId4"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 Id="rId5" Type="http://schemas.openxmlformats.org/officeDocument/2006/relationships/notesSlide" Target="../notesSlides/notesSlide3.xml"/><Relationship Id="rId4"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tags" Target="../tags/tag203.xml"/><Relationship Id="rId7" Type="http://schemas.openxmlformats.org/officeDocument/2006/relationships/image" Target="../media/image35.emf"/><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image" Target="../media/image34.emf"/><Relationship Id="rId5" Type="http://schemas.openxmlformats.org/officeDocument/2006/relationships/notesSlide" Target="../notesSlides/notesSlide4.xml"/><Relationship Id="rId4"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tags" Target="../tags/tag204.xml"/><Relationship Id="rId5" Type="http://schemas.openxmlformats.org/officeDocument/2006/relationships/notesSlide" Target="../notesSlides/notesSlide5.xml"/><Relationship Id="rId4"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 Id="rId5" Type="http://schemas.openxmlformats.org/officeDocument/2006/relationships/notesSlide" Target="../notesSlides/notesSlide6.xml"/><Relationship Id="rId4"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tags" Target="../tags/tag210.xml"/><Relationship Id="rId5" Type="http://schemas.openxmlformats.org/officeDocument/2006/relationships/notesSlide" Target="../notesSlides/notesSlide7.xml"/><Relationship Id="rId4"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image" Target="../media/image36.png"/><Relationship Id="rId5" Type="http://schemas.openxmlformats.org/officeDocument/2006/relationships/notesSlide" Target="../notesSlides/notesSlide8.xml"/><Relationship Id="rId4"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4"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image" Target="../media/image37.png"/><Relationship Id="rId5" Type="http://schemas.openxmlformats.org/officeDocument/2006/relationships/notesSlide" Target="../notesSlides/notesSlide9.xml"/><Relationship Id="rId4"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image" Target="../media/image38.emf"/><Relationship Id="rId5" Type="http://schemas.openxmlformats.org/officeDocument/2006/relationships/notesSlide" Target="../notesSlides/notesSlide10.xml"/><Relationship Id="rId4"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tags" Target="../tags/tag222.xml"/><Relationship Id="rId5" Type="http://schemas.openxmlformats.org/officeDocument/2006/relationships/notesSlide" Target="../notesSlides/notesSlide11.xml"/><Relationship Id="rId4"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image" Target="../media/image39.emf"/><Relationship Id="rId5" Type="http://schemas.openxmlformats.org/officeDocument/2006/relationships/notesSlide" Target="../notesSlides/notesSlide12.xml"/><Relationship Id="rId4"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 Id="rId5" Type="http://schemas.openxmlformats.org/officeDocument/2006/relationships/notesSlide" Target="../notesSlides/notesSlide13.xml"/><Relationship Id="rId4"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 Id="rId5" Type="http://schemas.openxmlformats.org/officeDocument/2006/relationships/notesSlide" Target="../notesSlides/notesSlide14.xml"/><Relationship Id="rId4"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tags" Target="../tags/tag236.xml"/><Relationship Id="rId2" Type="http://schemas.openxmlformats.org/officeDocument/2006/relationships/tags" Target="../tags/tag235.xml"/><Relationship Id="rId1" Type="http://schemas.openxmlformats.org/officeDocument/2006/relationships/tags" Target="../tags/tag234.xml"/><Relationship Id="rId5" Type="http://schemas.openxmlformats.org/officeDocument/2006/relationships/notesSlide" Target="../notesSlides/notesSlide15.xml"/><Relationship Id="rId4"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239.xml"/><Relationship Id="rId7" Type="http://schemas.openxmlformats.org/officeDocument/2006/relationships/notesSlide" Target="../notesSlides/notesSlide16.xml"/><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slideLayout" Target="../slideLayouts/slideLayout7.xml"/><Relationship Id="rId5" Type="http://schemas.openxmlformats.org/officeDocument/2006/relationships/tags" Target="../tags/tag241.xml"/><Relationship Id="rId4" Type="http://schemas.openxmlformats.org/officeDocument/2006/relationships/tags" Target="../tags/tag240.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image" Target="../media/image12.png"/><Relationship Id="rId4"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tags" Target="../tags/tag122.xml"/><Relationship Id="rId7" Type="http://schemas.openxmlformats.org/officeDocument/2006/relationships/image" Target="../media/image17.emf"/><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 Id="rId5" Type="http://schemas.openxmlformats.org/officeDocument/2006/relationships/image" Target="../media/image18.emf"/><Relationship Id="rId4"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3"/>
            <p:custDataLst>
              <p:tags r:id="rId2"/>
            </p:custDataLst>
          </p:nvPr>
        </p:nvSpPr>
        <p:spPr/>
        <p:txBody>
          <a:bodyPr>
            <a:normAutofit fontScale="90000"/>
          </a:bodyPr>
          <a:lstStyle/>
          <a:p>
            <a:pPr marL="0" indent="0" algn="ctr">
              <a:lnSpc>
                <a:spcPct val="120000"/>
              </a:lnSpc>
              <a:spcBef>
                <a:spcPts val="0"/>
              </a:spcBef>
              <a:spcAft>
                <a:spcPts val="0"/>
              </a:spcAft>
              <a:buSzPct val="100000"/>
              <a:buNone/>
            </a:pPr>
            <a:r>
              <a:rPr lang="zh-CN" altLang="en-US" sz="6600" dirty="0">
                <a:sym typeface="+mn-ea"/>
              </a:rPr>
              <a:t>上海麦士&amp;予芯智能 </a:t>
            </a:r>
            <a:br>
              <a:rPr lang="zh-CN" altLang="en-US" sz="6600" dirty="0">
                <a:sym typeface="+mn-ea"/>
              </a:rPr>
            </a:br>
            <a:r>
              <a:rPr lang="zh-CN" altLang="en-US" sz="6600" dirty="0">
                <a:sym typeface="+mn-ea"/>
              </a:rPr>
              <a:t>联合开发          </a:t>
            </a:r>
          </a:p>
        </p:txBody>
      </p:sp>
    </p:spTree>
    <p:custDataLst>
      <p:tags r:id="rId1"/>
    </p:custDataLst>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Header </a:t>
            </a: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字段 </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文本框 9">
            <a:extLst>
              <a:ext uri="{FF2B5EF4-FFF2-40B4-BE49-F238E27FC236}">
                <a16:creationId xmlns:a16="http://schemas.microsoft.com/office/drawing/2014/main" id="{09629A16-DCAC-46F1-8019-9368C797EF82}"/>
              </a:ext>
            </a:extLst>
          </p:cNvPr>
          <p:cNvSpPr txBox="1"/>
          <p:nvPr/>
        </p:nvSpPr>
        <p:spPr>
          <a:xfrm>
            <a:off x="457155" y="1533946"/>
            <a:ext cx="6001834" cy="4401205"/>
          </a:xfrm>
          <a:prstGeom prst="rect">
            <a:avLst/>
          </a:prstGeom>
          <a:noFill/>
        </p:spPr>
        <p:txBody>
          <a:bodyPr wrap="square">
            <a:spAutoFit/>
          </a:bodyPr>
          <a:lstStyle/>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NESN</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指的是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Next Expected Sequence Number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SN</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指的是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Sequence Number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。它们用于对数据包的编号，用于数据包的重传机制。具体的编号方式有一套完整的逻辑，我们这里就先不展开讲解了</a:t>
            </a:r>
            <a:r>
              <a:rPr lang="zh-CN" altLang="en-US" sz="1600" kern="100" dirty="0">
                <a:latin typeface="Arial" panose="020B0604020202020204" pitchFamily="34" charset="0"/>
                <a:ea typeface="宋体" panose="02010600030101010101" pitchFamily="2" charset="-122"/>
                <a:cs typeface="Times New Roman" panose="02020603050405020304" pitchFamily="18" charset="0"/>
              </a:rPr>
              <a: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我们只讲解一下重传机制的概念。</a:t>
            </a:r>
            <a:endParaRPr lang="en-US"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我们知道，在连接中</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依次交替发送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。但是由于不可避免的干扰或者其他因素，会产生无法正常收发数据包或者</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CRC</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校验错误的情况，导致数据包的丢失。</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比如，</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发送第一个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收到后回复了一个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。但是由于某些原因，</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没有收到这个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回复的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。这时候</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无法确认</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是否</a:t>
            </a:r>
            <a:r>
              <a:rPr lang="zh-CN" altLang="zh-CN" sz="1600" kern="100" dirty="0">
                <a:effectLst/>
                <a:latin typeface="Cambria" panose="02040503050406030204" pitchFamily="18" charset="0"/>
                <a:ea typeface="宋体" panose="02010600030101010101" pitchFamily="2" charset="-122"/>
                <a:cs typeface="Cambria" panose="02040503050406030204" pitchFamily="18" charset="0"/>
              </a:rPr>
              <a:t>接收</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到了第一个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。为了保险起见，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需要重复发送一次第一个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，直到接收到</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的回复。但是对于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来说，其实在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发送第一个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的时候就已经接收到了，只是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没有接收到回复，所以不知道而已。</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的重传会导致</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收到重复的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。为了明确发送的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是新的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还是重传的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，需要在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中加入标记。</a:t>
            </a:r>
          </a:p>
        </p:txBody>
      </p:sp>
      <p:sp>
        <p:nvSpPr>
          <p:cNvPr id="13" name="文本框 12">
            <a:extLst>
              <a:ext uri="{FF2B5EF4-FFF2-40B4-BE49-F238E27FC236}">
                <a16:creationId xmlns:a16="http://schemas.microsoft.com/office/drawing/2014/main" id="{4C91FA90-7FEB-4CBB-9A31-3121A65EFF3D}"/>
              </a:ext>
            </a:extLst>
          </p:cNvPr>
          <p:cNvSpPr txBox="1"/>
          <p:nvPr/>
        </p:nvSpPr>
        <p:spPr>
          <a:xfrm>
            <a:off x="6605891" y="1533946"/>
            <a:ext cx="5128953" cy="3416320"/>
          </a:xfrm>
          <a:prstGeom prst="rect">
            <a:avLst/>
          </a:prstGeom>
          <a:noFill/>
        </p:spPr>
        <p:txBody>
          <a:bodyPr wrap="square">
            <a:spAutoFit/>
          </a:bodyPr>
          <a:lstStyle/>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还有一种情况，比如，</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接收到</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后，发现</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CRC</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校验错误，那就意味着这个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无法正确的解析。接下来轮到</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，如果</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不做任何特殊处理，那么</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收到这个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以后会认为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已经正确接收上一个数据包了，这就导致了数据包丢失。因此</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在发送的时候，需要在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中加入标记，告知</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需要重传上一个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这种阻塞式的重传机制保证了两个设备在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层面的传送过程中不会产生数据包的丢失。</a:t>
            </a:r>
            <a:endParaRPr lang="en-US"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en-US" altLang="zh-CN" sz="1600" kern="0" dirty="0">
                <a:ea typeface="宋体" panose="02010600030101010101" pitchFamily="2" charset="-122"/>
              </a:rPr>
              <a:t>MD</a:t>
            </a:r>
            <a:r>
              <a:rPr lang="zh-CN" altLang="zh-CN" sz="1600" kern="0" dirty="0">
                <a:effectLst/>
                <a:ea typeface="宋体" panose="02010600030101010101" pitchFamily="2" charset="-122"/>
                <a:cs typeface="宋体" panose="02010600030101010101" pitchFamily="2" charset="-122"/>
              </a:rPr>
              <a:t>指的是</a:t>
            </a:r>
            <a:r>
              <a:rPr lang="en-US" altLang="zh-CN" sz="1600" kern="0" dirty="0">
                <a:effectLst/>
                <a:ea typeface="宋体" panose="02010600030101010101" pitchFamily="2" charset="-122"/>
                <a:cs typeface="宋体" panose="02010600030101010101" pitchFamily="2" charset="-122"/>
              </a:rPr>
              <a:t>More Data</a:t>
            </a:r>
            <a:r>
              <a:rPr lang="zh-CN" altLang="zh-CN" sz="1600" kern="0" dirty="0">
                <a:effectLst/>
                <a:ea typeface="宋体" panose="02010600030101010101" pitchFamily="2" charset="-122"/>
                <a:cs typeface="宋体" panose="02010600030101010101" pitchFamily="2" charset="-122"/>
              </a:rPr>
              <a:t>，具体意义我们在下面的</a:t>
            </a:r>
            <a:r>
              <a:rPr lang="en-US" altLang="zh-CN" sz="1600" kern="0" dirty="0">
                <a:effectLst/>
                <a:ea typeface="宋体" panose="02010600030101010101" pitchFamily="2" charset="-122"/>
                <a:cs typeface="宋体" panose="02010600030101010101" pitchFamily="2" charset="-122"/>
              </a:rPr>
              <a:t>connection event</a:t>
            </a:r>
            <a:r>
              <a:rPr lang="zh-CN" altLang="zh-CN" sz="1600" kern="0" dirty="0">
                <a:effectLst/>
                <a:ea typeface="宋体" panose="02010600030101010101" pitchFamily="2" charset="-122"/>
                <a:cs typeface="宋体" panose="02010600030101010101" pitchFamily="2" charset="-122"/>
              </a:rPr>
              <a:t>章节再说明</a:t>
            </a:r>
            <a:r>
              <a:rPr lang="zh-CN" altLang="en-US" sz="1600" kern="0" dirty="0">
                <a:effectLst/>
                <a:ea typeface="宋体" panose="02010600030101010101" pitchFamily="2" charset="-122"/>
                <a:cs typeface="宋体" panose="02010600030101010101" pitchFamily="2" charset="-122"/>
              </a:rPr>
              <a:t>。</a:t>
            </a:r>
            <a:endParaRPr lang="zh-CN" altLang="en-US" sz="1600" dirty="0"/>
          </a:p>
        </p:txBody>
      </p:sp>
    </p:spTree>
    <p:custDataLst>
      <p:tags r:id="rId1"/>
    </p:custDataLst>
    <p:extLst>
      <p:ext uri="{BB962C8B-B14F-4D97-AF65-F5344CB8AC3E}">
        <p14:creationId xmlns:p14="http://schemas.microsoft.com/office/powerpoint/2010/main" val="901695779"/>
      </p:ext>
    </p:extLst>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连接事件</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(Connection Event)</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a:extLst>
              <a:ext uri="{FF2B5EF4-FFF2-40B4-BE49-F238E27FC236}">
                <a16:creationId xmlns:a16="http://schemas.microsoft.com/office/drawing/2014/main" id="{D8D379F4-00D6-4D94-B76B-0E245F84B67D}"/>
              </a:ext>
            </a:extLst>
          </p:cNvPr>
          <p:cNvSpPr txBox="1"/>
          <p:nvPr/>
        </p:nvSpPr>
        <p:spPr>
          <a:xfrm>
            <a:off x="1249679" y="1111197"/>
            <a:ext cx="9692639" cy="5201424"/>
          </a:xfrm>
          <a:prstGeom prst="rect">
            <a:avLst/>
          </a:prstGeom>
          <a:noFill/>
        </p:spPr>
        <p:txBody>
          <a:bodyPr wrap="square">
            <a:spAutoFit/>
          </a:bodyPr>
          <a:lstStyle/>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对于</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advertising physical channel</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，有</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advertising event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。同样的，对于</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data physical channel</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，也有</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event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。基本定义也和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advertising event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类似，就是由多个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data physical channel PDUs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按照一定规则组合而成。</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在每次的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event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开始前，</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要根据我们之前说的跳频规则选择一个频道。在这一个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event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中的所有</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都在这一个频道上传输。</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在一个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event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中，</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依次交替发送</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，中间间隔为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T_IFS 150μs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在一个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event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开始时，</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必须发送一个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。即使没有想要发送的数据，也要发送一个空包。</a:t>
            </a:r>
          </a:p>
          <a:p>
            <a:pPr indent="266700" algn="just">
              <a:spcBef>
                <a:spcPts val="1200"/>
              </a:spcBef>
              <a:spcAft>
                <a:spcPts val="1200"/>
              </a:spcAf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Data physical channel PDU</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中的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More Data</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）字段表示在当前的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event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中还有没有后续的数据要发送。没有就把</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置</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，还有就置</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。如果</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在当前</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event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中都把</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置</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了，那么</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就要提前结束</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event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，也就是在这个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event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中不再发送</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了，以避免相互发送空包而导致的功耗浪费。如果任意一方没有把</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置</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，那么</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可以选择继续发送</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；也可以选择提前结束，等到下一个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event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再继续传输。</a:t>
            </a:r>
          </a:p>
        </p:txBody>
      </p:sp>
    </p:spTree>
    <p:custDataLst>
      <p:tags r:id="rId1"/>
    </p:custDataLst>
    <p:extLst>
      <p:ext uri="{BB962C8B-B14F-4D97-AF65-F5344CB8AC3E}">
        <p14:creationId xmlns:p14="http://schemas.microsoft.com/office/powerpoint/2010/main" val="239222596"/>
      </p:ext>
    </p:extLst>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连接参数</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(Connection Parameters) 1</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a:extLst>
              <a:ext uri="{FF2B5EF4-FFF2-40B4-BE49-F238E27FC236}">
                <a16:creationId xmlns:a16="http://schemas.microsoft.com/office/drawing/2014/main" id="{A2EB7FB6-238A-4AF6-B8AA-975CE1725493}"/>
              </a:ext>
            </a:extLst>
          </p:cNvPr>
          <p:cNvSpPr txBox="1"/>
          <p:nvPr/>
        </p:nvSpPr>
        <p:spPr>
          <a:xfrm>
            <a:off x="489064" y="996158"/>
            <a:ext cx="11213869" cy="584775"/>
          </a:xfrm>
          <a:prstGeom prst="rect">
            <a:avLst/>
          </a:prstGeom>
          <a:noFill/>
        </p:spPr>
        <p:txBody>
          <a:bodyPr wrap="square">
            <a:spAutoFit/>
          </a:bodyPr>
          <a:lstStyle/>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这个章节的内容，直接关系到一个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产品的功耗、数据传输速度和延迟等参数，对于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产品的性能和用户体验有重大影响，请务必当作重点学习。</a:t>
            </a:r>
          </a:p>
        </p:txBody>
      </p:sp>
      <p:sp>
        <p:nvSpPr>
          <p:cNvPr id="10" name="文本框 9">
            <a:extLst>
              <a:ext uri="{FF2B5EF4-FFF2-40B4-BE49-F238E27FC236}">
                <a16:creationId xmlns:a16="http://schemas.microsoft.com/office/drawing/2014/main" id="{0623529A-310C-4CA9-A0B2-865BF2A65A47}"/>
              </a:ext>
            </a:extLst>
          </p:cNvPr>
          <p:cNvSpPr txBox="1"/>
          <p:nvPr/>
        </p:nvSpPr>
        <p:spPr>
          <a:xfrm>
            <a:off x="796635" y="2122604"/>
            <a:ext cx="6097384" cy="369332"/>
          </a:xfrm>
          <a:prstGeom prst="rect">
            <a:avLst/>
          </a:prstGeom>
          <a:noFill/>
        </p:spPr>
        <p:txBody>
          <a:bodyPr wrap="square">
            <a:spAutoFit/>
          </a:bodyPr>
          <a:lstStyle/>
          <a:p>
            <a:r>
              <a:rPr lang="zh-CN" altLang="zh-CN" sz="1800" kern="0" dirty="0">
                <a:effectLst/>
                <a:ea typeface="宋体" panose="02010600030101010101" pitchFamily="2" charset="-122"/>
                <a:cs typeface="宋体" panose="02010600030101010101" pitchFamily="2" charset="-122"/>
              </a:rPr>
              <a:t>连接事件长度（</a:t>
            </a:r>
            <a:r>
              <a:rPr lang="en-US" altLang="zh-CN" sz="1800" kern="0" dirty="0">
                <a:effectLst/>
                <a:ea typeface="宋体" panose="02010600030101010101" pitchFamily="2" charset="-122"/>
                <a:cs typeface="宋体" panose="02010600030101010101" pitchFamily="2" charset="-122"/>
              </a:rPr>
              <a:t>connection event length</a:t>
            </a:r>
            <a:r>
              <a:rPr lang="zh-CN" altLang="en-US" sz="1800" kern="0" dirty="0">
                <a:effectLst/>
                <a:ea typeface="宋体" panose="02010600030101010101" pitchFamily="2" charset="-122"/>
                <a:cs typeface="宋体" panose="02010600030101010101" pitchFamily="2" charset="-122"/>
              </a:rPr>
              <a:t>）</a:t>
            </a:r>
            <a:endParaRPr lang="zh-CN" altLang="en-US" dirty="0"/>
          </a:p>
        </p:txBody>
      </p:sp>
      <p:sp>
        <p:nvSpPr>
          <p:cNvPr id="13" name="文本框 12">
            <a:extLst>
              <a:ext uri="{FF2B5EF4-FFF2-40B4-BE49-F238E27FC236}">
                <a16:creationId xmlns:a16="http://schemas.microsoft.com/office/drawing/2014/main" id="{4C1E1CC6-DF3E-4A6A-984C-F7B602281EA8}"/>
              </a:ext>
            </a:extLst>
          </p:cNvPr>
          <p:cNvSpPr txBox="1"/>
          <p:nvPr/>
        </p:nvSpPr>
        <p:spPr>
          <a:xfrm>
            <a:off x="596439" y="3214964"/>
            <a:ext cx="6097384" cy="2646878"/>
          </a:xfrm>
          <a:prstGeom prst="rect">
            <a:avLst/>
          </a:prstGeom>
          <a:noFill/>
        </p:spPr>
        <p:txBody>
          <a:bodyPr wrap="square">
            <a:spAutoFit/>
          </a:bodyPr>
          <a:lstStyle/>
          <a:p>
            <a:pPr indent="266700" algn="just">
              <a:spcBef>
                <a:spcPts val="1200"/>
              </a:spcBef>
              <a:spcAft>
                <a:spcPts val="1200"/>
              </a:spcAf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event length</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指的是在一个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event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中传输数据所使用的时间长度。</a:t>
            </a:r>
          </a:p>
          <a:p>
            <a:pPr indent="266700" algn="just">
              <a:spcBef>
                <a:spcPts val="1200"/>
              </a:spcBef>
              <a:spcAft>
                <a:spcPts val="1200"/>
              </a:spcAf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event length</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数值必须是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625μs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的倍数。</a:t>
            </a:r>
          </a:p>
          <a:p>
            <a:pPr indent="266700" algn="just">
              <a:spcBef>
                <a:spcPts val="1200"/>
              </a:spcBef>
              <a:spcAft>
                <a:spcPts val="1200"/>
              </a:spcAf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可以设置</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event length</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来限制数据传输在</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event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中占用的时间。由于</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event stop</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由</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来决定，所以</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event length</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通常也由</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决定。</a:t>
            </a:r>
          </a:p>
        </p:txBody>
      </p:sp>
      <p:pic>
        <p:nvPicPr>
          <p:cNvPr id="3" name="图片 2" descr="图片包含 形状&#10;&#10;描述已自动生成">
            <a:extLst>
              <a:ext uri="{FF2B5EF4-FFF2-40B4-BE49-F238E27FC236}">
                <a16:creationId xmlns:a16="http://schemas.microsoft.com/office/drawing/2014/main" id="{288F091B-E2C6-4E28-9C82-FBA4B6CDE5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8575" y="1837727"/>
            <a:ext cx="7002771" cy="1120443"/>
          </a:xfrm>
          <a:prstGeom prst="rect">
            <a:avLst/>
          </a:prstGeom>
        </p:spPr>
      </p:pic>
    </p:spTree>
    <p:custDataLst>
      <p:tags r:id="rId1"/>
    </p:custDataLst>
    <p:extLst>
      <p:ext uri="{BB962C8B-B14F-4D97-AF65-F5344CB8AC3E}">
        <p14:creationId xmlns:p14="http://schemas.microsoft.com/office/powerpoint/2010/main" val="4017990497"/>
      </p:ext>
    </p:extLst>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连接参数</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(Connection Parameters) 2</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8" name="图片 7">
            <a:extLst>
              <a:ext uri="{FF2B5EF4-FFF2-40B4-BE49-F238E27FC236}">
                <a16:creationId xmlns:a16="http://schemas.microsoft.com/office/drawing/2014/main" id="{7C4D615B-198F-410A-84BD-161B4FEBE810}"/>
              </a:ext>
            </a:extLst>
          </p:cNvPr>
          <p:cNvPicPr/>
          <p:nvPr/>
        </p:nvPicPr>
        <p:blipFill>
          <a:blip r:embed="rId5"/>
          <a:stretch>
            <a:fillRect/>
          </a:stretch>
        </p:blipFill>
        <p:spPr>
          <a:xfrm>
            <a:off x="2450291" y="1248806"/>
            <a:ext cx="7291417" cy="2067971"/>
          </a:xfrm>
          <a:prstGeom prst="rect">
            <a:avLst/>
          </a:prstGeom>
        </p:spPr>
      </p:pic>
      <p:sp>
        <p:nvSpPr>
          <p:cNvPr id="12" name="文本框 11">
            <a:extLst>
              <a:ext uri="{FF2B5EF4-FFF2-40B4-BE49-F238E27FC236}">
                <a16:creationId xmlns:a16="http://schemas.microsoft.com/office/drawing/2014/main" id="{F51E5FA0-0BD1-43F3-B666-2C42678E62DB}"/>
              </a:ext>
            </a:extLst>
          </p:cNvPr>
          <p:cNvSpPr txBox="1"/>
          <p:nvPr/>
        </p:nvSpPr>
        <p:spPr>
          <a:xfrm>
            <a:off x="1496291" y="3541224"/>
            <a:ext cx="8728364" cy="2646878"/>
          </a:xfrm>
          <a:prstGeom prst="rect">
            <a:avLst/>
          </a:prstGeom>
          <a:noFill/>
        </p:spPr>
        <p:txBody>
          <a:bodyPr wrap="square">
            <a:spAutoFit/>
          </a:bodyPr>
          <a:lstStyle/>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每一个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event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开始的时间点被称为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anchor point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（锚点），</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要在这个时间点发送这个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event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的第一个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。第一个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anchor point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就是双方建立连接时候的第一个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发送的时间点，由</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决定。后续的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anchor point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由</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initiator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在</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CONNECT_IND PDU</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中的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Interval</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字段决定。</a:t>
            </a:r>
          </a:p>
          <a:p>
            <a:pPr indent="266700" algn="just">
              <a:spcBef>
                <a:spcPts val="1200"/>
              </a:spcBef>
              <a:spcAft>
                <a:spcPts val="1200"/>
              </a:spcAf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Interval</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interval</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err="1">
                <a:effectLst/>
                <a:latin typeface="Arial" panose="020B0604020202020204" pitchFamily="34" charset="0"/>
                <a:ea typeface="宋体" panose="02010600030101010101" pitchFamily="2" charset="-122"/>
                <a:cs typeface="Times New Roman" panose="02020603050405020304" pitchFamily="18" charset="0"/>
              </a:rPr>
              <a:t>connInterval</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、连接间隔），指的是连续</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anchor point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的间隔时间，也就是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 event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的间隔时间。</a:t>
            </a:r>
          </a:p>
          <a:p>
            <a:pPr indent="266700" algn="just">
              <a:spcBef>
                <a:spcPts val="1200"/>
              </a:spcBef>
              <a:spcAft>
                <a:spcPts val="1200"/>
              </a:spcAft>
            </a:pPr>
            <a:r>
              <a:rPr lang="en-US" altLang="zh-CN" sz="1800" kern="100" dirty="0" err="1">
                <a:effectLst/>
                <a:latin typeface="Arial" panose="020B0604020202020204" pitchFamily="34" charset="0"/>
                <a:ea typeface="宋体" panose="02010600030101010101" pitchFamily="2" charset="-122"/>
                <a:cs typeface="Times New Roman" panose="02020603050405020304" pitchFamily="18" charset="0"/>
              </a:rPr>
              <a:t>connInterval</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的取值必须是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1.25ms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的倍数，并且范围在</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7.5ms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到</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4s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之间。</a:t>
            </a:r>
          </a:p>
        </p:txBody>
      </p:sp>
    </p:spTree>
    <p:custDataLst>
      <p:tags r:id="rId1"/>
    </p:custDataLst>
    <p:extLst>
      <p:ext uri="{BB962C8B-B14F-4D97-AF65-F5344CB8AC3E}">
        <p14:creationId xmlns:p14="http://schemas.microsoft.com/office/powerpoint/2010/main" val="428366032"/>
      </p:ext>
    </p:extLst>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连接参数</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(Connection Parameters) 3</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 name="图片 5">
            <a:extLst>
              <a:ext uri="{FF2B5EF4-FFF2-40B4-BE49-F238E27FC236}">
                <a16:creationId xmlns:a16="http://schemas.microsoft.com/office/drawing/2014/main" id="{9F1B0A79-FD86-4AB4-875F-CF298F952039}"/>
              </a:ext>
            </a:extLst>
          </p:cNvPr>
          <p:cNvPicPr/>
          <p:nvPr/>
        </p:nvPicPr>
        <p:blipFill>
          <a:blip r:embed="rId5"/>
          <a:stretch>
            <a:fillRect/>
          </a:stretch>
        </p:blipFill>
        <p:spPr>
          <a:xfrm>
            <a:off x="5220393" y="996158"/>
            <a:ext cx="6583724" cy="2866382"/>
          </a:xfrm>
          <a:prstGeom prst="rect">
            <a:avLst/>
          </a:prstGeom>
        </p:spPr>
      </p:pic>
      <p:sp>
        <p:nvSpPr>
          <p:cNvPr id="9" name="文本框 8">
            <a:extLst>
              <a:ext uri="{FF2B5EF4-FFF2-40B4-BE49-F238E27FC236}">
                <a16:creationId xmlns:a16="http://schemas.microsoft.com/office/drawing/2014/main" id="{7187C9F7-8283-445E-B553-101965112DA9}"/>
              </a:ext>
            </a:extLst>
          </p:cNvPr>
          <p:cNvSpPr txBox="1"/>
          <p:nvPr/>
        </p:nvSpPr>
        <p:spPr>
          <a:xfrm>
            <a:off x="7512627" y="4067294"/>
            <a:ext cx="3410297" cy="369332"/>
          </a:xfrm>
          <a:prstGeom prst="rect">
            <a:avLst/>
          </a:prstGeom>
          <a:noFill/>
        </p:spPr>
        <p:txBody>
          <a:bodyPr wrap="square">
            <a:spAutoFit/>
          </a:bodyPr>
          <a:lstStyle/>
          <a:p>
            <a:r>
              <a:rPr lang="zh-CN" altLang="zh-CN" sz="1800" kern="0" dirty="0">
                <a:effectLst/>
                <a:ea typeface="宋体" panose="02010600030101010101" pitchFamily="2" charset="-122"/>
                <a:cs typeface="宋体" panose="02010600030101010101" pitchFamily="2" charset="-122"/>
              </a:rPr>
              <a:t>从机潜伏（</a:t>
            </a:r>
            <a:r>
              <a:rPr lang="en-US" altLang="zh-CN" sz="1800" kern="0" dirty="0">
                <a:effectLst/>
                <a:ea typeface="宋体" panose="02010600030101010101" pitchFamily="2" charset="-122"/>
                <a:cs typeface="宋体" panose="02010600030101010101" pitchFamily="2" charset="-122"/>
              </a:rPr>
              <a:t>slave latency</a:t>
            </a:r>
            <a:r>
              <a:rPr lang="zh-CN" altLang="en-US" sz="1800" kern="0" dirty="0">
                <a:effectLst/>
                <a:ea typeface="宋体" panose="02010600030101010101" pitchFamily="2" charset="-122"/>
                <a:cs typeface="宋体" panose="02010600030101010101" pitchFamily="2" charset="-122"/>
              </a:rPr>
              <a:t>）</a:t>
            </a:r>
            <a:endParaRPr lang="zh-CN" altLang="en-US" dirty="0"/>
          </a:p>
        </p:txBody>
      </p:sp>
      <p:sp>
        <p:nvSpPr>
          <p:cNvPr id="10" name="文本框 9">
            <a:extLst>
              <a:ext uri="{FF2B5EF4-FFF2-40B4-BE49-F238E27FC236}">
                <a16:creationId xmlns:a16="http://schemas.microsoft.com/office/drawing/2014/main" id="{C19A498D-AC73-4AAB-B728-F8DE542DA5AA}"/>
              </a:ext>
            </a:extLst>
          </p:cNvPr>
          <p:cNvSpPr txBox="1"/>
          <p:nvPr/>
        </p:nvSpPr>
        <p:spPr>
          <a:xfrm>
            <a:off x="247304" y="1159999"/>
            <a:ext cx="4873337" cy="4955203"/>
          </a:xfrm>
          <a:prstGeom prst="rect">
            <a:avLst/>
          </a:prstGeom>
          <a:noFill/>
        </p:spPr>
        <p:txBody>
          <a:bodyPr wrap="square">
            <a:spAutoFit/>
          </a:bodyPr>
          <a:lstStyle/>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Latency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 latency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err="1">
                <a:effectLst/>
                <a:latin typeface="Arial" panose="020B0604020202020204" pitchFamily="34" charset="0"/>
                <a:ea typeface="宋体" panose="02010600030101010101" pitchFamily="2" charset="-122"/>
                <a:cs typeface="Times New Roman" panose="02020603050405020304" pitchFamily="18" charset="0"/>
              </a:rPr>
              <a:t>connSlaveLatency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、从机潜伏），允许</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减少参与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connection event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的次数。也就是允许从机可以“潜水”一段时间，</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可以不用接监听</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的数据包（和回复）。</a:t>
            </a: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Latency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数值的意义是指，</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连续跳过</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connection event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的最大次数。如图所示，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latency=0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表示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一个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connection event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都不跳过，每次都要监听</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和回复。</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Latency=1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表示可以跳过</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次，于是就变成了</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次隔</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次。</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Latency=3</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表示可以跳过</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次，于是就变成了“醒”</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次“睡”</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次。</a:t>
            </a: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Latency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是连续跳过的最大次数，并不代表一定要跳过固定的此时。当</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有数据需要发送的时候，可以提前“醒来”在下一次</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connection even</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发送，而不是必须跳过设定的最大次数。</a:t>
            </a: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Latency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的取值范围是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499</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的整数值，且不能超过（</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timeout / (interval * 2) - 1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1505339286"/>
      </p:ext>
    </p:extLst>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连接参数</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(Connection Parameters) 4</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a:extLst>
              <a:ext uri="{FF2B5EF4-FFF2-40B4-BE49-F238E27FC236}">
                <a16:creationId xmlns:a16="http://schemas.microsoft.com/office/drawing/2014/main" id="{150CA965-7D09-4B6C-B47C-E90405815DD6}"/>
              </a:ext>
            </a:extLst>
          </p:cNvPr>
          <p:cNvSpPr txBox="1"/>
          <p:nvPr/>
        </p:nvSpPr>
        <p:spPr>
          <a:xfrm>
            <a:off x="498811" y="1222118"/>
            <a:ext cx="11194375" cy="5078313"/>
          </a:xfrm>
          <a:prstGeom prst="rect">
            <a:avLst/>
          </a:prstGeom>
          <a:noFill/>
        </p:spPr>
        <p:txBody>
          <a:bodyPr wrap="square">
            <a:spAutoFit/>
          </a:bodyPr>
          <a:lstStyle/>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那</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timeout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是什么呢？</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我们知道，</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个设备之间的连接可能因为各种各样的客观原因而断开，比如设备断电、距离太远、外部干扰等。而且这些原因导致的断连往往很难被提前预知，也就是突然可能就接收不到对方的数据包了。如果只是偶尔一次两次接收不到数据包，那问题不大；可是如果长时间接收不到数据包，那就要考虑放弃保持连接状态了，因为维持连接状态是需要消耗的。就像两个人打电话，如果你一直“喂喂喂”而对方却没有回复，时间一长你肯定就会把电话挂断了，而不是一直等待下去。</a:t>
            </a: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Timeout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supervision timeout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err="1">
                <a:effectLst/>
                <a:latin typeface="Arial" panose="020B0604020202020204" pitchFamily="34" charset="0"/>
                <a:ea typeface="宋体" panose="02010600030101010101" pitchFamily="2" charset="-122"/>
                <a:cs typeface="Times New Roman" panose="02020603050405020304" pitchFamily="18" charset="0"/>
              </a:rPr>
              <a:t>connSupervisonTimeout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、监视超时、连接超时）的意义就是设定这个等待的时间长度。超过这个时间，就认为连接状态已经丢失，从而选择断开连接，不再发送和接收这个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Access Address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开头的数据包。</a:t>
            </a: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Timeout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的取值必须是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10ms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的倍数，范围在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100ms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到</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32s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之间，且必须大于（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 + latency) * interval * 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Timeout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实际是一个计时器，如果上一个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connection event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没有收到有效的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，则计时器开始启动。如果在设定的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timeout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时间内再也没有收到有效的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，则在到达</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timeout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时间点的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connection event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结束后断开连接。如果在计时器到达</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timeout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前收到了有效的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，则计时器停止并清零。</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由于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 latency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的存在，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可能会连续一段时间收不到</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。这就是为什么</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latency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的取值不能超过（</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timeout / (interval * 2) - 1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timeout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的取值不能超过</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 + latency) * interval * 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）的原因。否则</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latency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将必然导致</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timeout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，从而断连。</a:t>
            </a:r>
          </a:p>
        </p:txBody>
      </p:sp>
    </p:spTree>
    <p:custDataLst>
      <p:tags r:id="rId1"/>
    </p:custDataLst>
    <p:extLst>
      <p:ext uri="{BB962C8B-B14F-4D97-AF65-F5344CB8AC3E}">
        <p14:creationId xmlns:p14="http://schemas.microsoft.com/office/powerpoint/2010/main" val="848528162"/>
      </p:ext>
    </p:extLst>
  </p:cSld>
  <p:clrMapOvr>
    <a:masterClrMapping/>
  </p:clrMapOvr>
  <p:transition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连接参数</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(Connection Parameters) 5</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a:extLst>
              <a:ext uri="{FF2B5EF4-FFF2-40B4-BE49-F238E27FC236}">
                <a16:creationId xmlns:a16="http://schemas.microsoft.com/office/drawing/2014/main" id="{39644E97-26F1-47AF-A0F6-D783E437EF1D}"/>
              </a:ext>
            </a:extLst>
          </p:cNvPr>
          <p:cNvSpPr txBox="1"/>
          <p:nvPr/>
        </p:nvSpPr>
        <p:spPr>
          <a:xfrm>
            <a:off x="1383775" y="1336119"/>
            <a:ext cx="9292472" cy="2092881"/>
          </a:xfrm>
          <a:prstGeom prst="rect">
            <a:avLst/>
          </a:prstGeom>
          <a:noFill/>
        </p:spPr>
        <p:txBody>
          <a:bodyPr wrap="square">
            <a:spAutoFit/>
          </a:bodyPr>
          <a:lstStyle/>
          <a:p>
            <a:pPr indent="266700" algn="just">
              <a:spcBef>
                <a:spcPts val="1200"/>
              </a:spcBef>
              <a:spcAft>
                <a:spcPts val="1200"/>
              </a:spcAft>
            </a:pPr>
            <a:r>
              <a:rPr lang="zh-CN" altLang="zh-CN" sz="1800" kern="0" dirty="0">
                <a:effectLst/>
                <a:ea typeface="宋体" panose="02010600030101010101" pitchFamily="2" charset="-122"/>
                <a:cs typeface="宋体" panose="02010600030101010101" pitchFamily="2" charset="-122"/>
              </a:rPr>
              <a:t>连接参数更新（</a:t>
            </a:r>
            <a:r>
              <a:rPr lang="en-US" altLang="zh-CN" sz="1800" kern="0" dirty="0">
                <a:effectLst/>
                <a:ea typeface="宋体" panose="02010600030101010101" pitchFamily="2" charset="-122"/>
                <a:cs typeface="宋体" panose="02010600030101010101" pitchFamily="2" charset="-122"/>
              </a:rPr>
              <a:t>connection parameter update</a:t>
            </a:r>
            <a:r>
              <a:rPr lang="zh-CN" altLang="en-US" sz="1800" kern="0" dirty="0">
                <a:effectLst/>
                <a:ea typeface="宋体" panose="02010600030101010101" pitchFamily="2" charset="-122"/>
                <a:cs typeface="宋体" panose="02010600030101010101" pitchFamily="2" charset="-122"/>
              </a:rPr>
              <a:t>）</a:t>
            </a:r>
            <a:endParaRPr lang="en-US" altLang="zh-CN" sz="18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双方建立连接后，使用</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CONNECT_IND PDU</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中的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interval</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latency</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timeout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字段参数来维持连接的</a:t>
            </a:r>
            <a:r>
              <a:rPr lang="zh-CN" altLang="en-US" kern="100" dirty="0">
                <a:latin typeface="Arial" panose="020B0604020202020204" pitchFamily="34" charset="0"/>
                <a:ea typeface="宋体" panose="02010600030101010101" pitchFamily="2" charset="-122"/>
                <a:cs typeface="Times New Roman" panose="02020603050405020304" pitchFamily="18" charset="0"/>
              </a:rPr>
              <a:t>时序</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在连接过程中，</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可以更改连接参数，并通知</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可以向</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请求更改连接参数，</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 master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可以选择接受、也可以拒绝拒绝</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的请求。</a:t>
            </a:r>
          </a:p>
        </p:txBody>
      </p:sp>
    </p:spTree>
    <p:custDataLst>
      <p:tags r:id="rId1"/>
    </p:custDataLst>
    <p:extLst>
      <p:ext uri="{BB962C8B-B14F-4D97-AF65-F5344CB8AC3E}">
        <p14:creationId xmlns:p14="http://schemas.microsoft.com/office/powerpoint/2010/main" val="2075150535"/>
      </p:ext>
    </p:extLst>
  </p:cSld>
  <p:clrMapOvr>
    <a:masterClrMapping/>
  </p:clrMapOvr>
  <p:transition advClick="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实际的传输速度</a:t>
            </a:r>
          </a:p>
        </p:txBody>
      </p:sp>
      <p:sp>
        <p:nvSpPr>
          <p:cNvPr id="8" name="文本框 7">
            <a:extLst>
              <a:ext uri="{FF2B5EF4-FFF2-40B4-BE49-F238E27FC236}">
                <a16:creationId xmlns:a16="http://schemas.microsoft.com/office/drawing/2014/main" id="{DF628031-7830-4E64-93AA-C291EAB83060}"/>
              </a:ext>
            </a:extLst>
          </p:cNvPr>
          <p:cNvSpPr txBox="1"/>
          <p:nvPr/>
        </p:nvSpPr>
        <p:spPr>
          <a:xfrm>
            <a:off x="457155" y="929286"/>
            <a:ext cx="11420618" cy="1477328"/>
          </a:xfrm>
          <a:prstGeom prst="rect">
            <a:avLst/>
          </a:prstGeom>
          <a:noFill/>
        </p:spPr>
        <p:txBody>
          <a:bodyPr wrap="square">
            <a:spAutoFit/>
          </a:bodyPr>
          <a:lstStyle/>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在讲</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的时候，我们一起计算了理论传输速度，但是前提是</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一直以</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T_IFS 150μs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的间隔不停地传输</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。在讲解了</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connection event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connection parameters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后，同学们可能已经发现了，传输的时候会有一些时间上的浪费，会比理论传输速度还要慢一些。我们来举个例子说明一下。</a:t>
            </a: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之前我们算过，按照</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1Mpbs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的速度， 传输</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v4.0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最大</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Payload </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一包</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27</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字节的一个周期需要</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676μs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，传输</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v4.2</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最大</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Payload </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一包</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251</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字节的一个周期需要</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2468μs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p>
        </p:txBody>
      </p:sp>
      <p:pic>
        <p:nvPicPr>
          <p:cNvPr id="9" name="图片 8">
            <a:extLst>
              <a:ext uri="{FF2B5EF4-FFF2-40B4-BE49-F238E27FC236}">
                <a16:creationId xmlns:a16="http://schemas.microsoft.com/office/drawing/2014/main" id="{CB78C3BA-C53A-4CC2-9DC3-F05F3721DC4C}"/>
              </a:ext>
            </a:extLst>
          </p:cNvPr>
          <p:cNvPicPr/>
          <p:nvPr/>
        </p:nvPicPr>
        <p:blipFill>
          <a:blip r:embed="rId5"/>
          <a:stretch>
            <a:fillRect/>
          </a:stretch>
        </p:blipFill>
        <p:spPr>
          <a:xfrm>
            <a:off x="4622272" y="2377040"/>
            <a:ext cx="7404801" cy="1768158"/>
          </a:xfrm>
          <a:prstGeom prst="rect">
            <a:avLst/>
          </a:prstGeom>
        </p:spPr>
      </p:pic>
      <p:sp>
        <p:nvSpPr>
          <p:cNvPr id="10" name="文本框 9">
            <a:extLst>
              <a:ext uri="{FF2B5EF4-FFF2-40B4-BE49-F238E27FC236}">
                <a16:creationId xmlns:a16="http://schemas.microsoft.com/office/drawing/2014/main" id="{2731FEB1-99CD-4726-BD95-313D0BFB576F}"/>
              </a:ext>
            </a:extLst>
          </p:cNvPr>
          <p:cNvSpPr txBox="1"/>
          <p:nvPr/>
        </p:nvSpPr>
        <p:spPr>
          <a:xfrm>
            <a:off x="457155" y="2430644"/>
            <a:ext cx="3916882" cy="1384995"/>
          </a:xfrm>
          <a:prstGeom prst="rect">
            <a:avLst/>
          </a:prstGeom>
          <a:noFill/>
        </p:spPr>
        <p:txBody>
          <a:bodyPr wrap="square">
            <a:spAutoFit/>
          </a:bodyPr>
          <a:lstStyle/>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我们假定</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interval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7.5ms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7500 = 676 * 11 + 64 = 2468 * 3 + 96</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27</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字</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可以发送</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11</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包，后面有</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64μs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浪费；</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251</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字节</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可以发送</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包，后面有</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96μs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浪费。正是这后面的凑不满一个周期的时间，导致了实际速度肯定会慢于理论速度。</a:t>
            </a:r>
          </a:p>
        </p:txBody>
      </p:sp>
      <p:graphicFrame>
        <p:nvGraphicFramePr>
          <p:cNvPr id="11" name="表格 11">
            <a:extLst>
              <a:ext uri="{FF2B5EF4-FFF2-40B4-BE49-F238E27FC236}">
                <a16:creationId xmlns:a16="http://schemas.microsoft.com/office/drawing/2014/main" id="{EEE36851-E0A9-4B1C-9066-55CA04946877}"/>
              </a:ext>
            </a:extLst>
          </p:cNvPr>
          <p:cNvGraphicFramePr>
            <a:graphicFrameLocks noGrp="1"/>
          </p:cNvGraphicFramePr>
          <p:nvPr>
            <p:extLst>
              <p:ext uri="{D42A27DB-BD31-4B8C-83A1-F6EECF244321}">
                <p14:modId xmlns:p14="http://schemas.microsoft.com/office/powerpoint/2010/main" val="2705924283"/>
              </p:ext>
            </p:extLst>
          </p:nvPr>
        </p:nvGraphicFramePr>
        <p:xfrm>
          <a:off x="4914502" y="4480960"/>
          <a:ext cx="6820342" cy="1630680"/>
        </p:xfrm>
        <a:graphic>
          <a:graphicData uri="http://schemas.openxmlformats.org/drawingml/2006/table">
            <a:tbl>
              <a:tblPr firstRow="1" bandRow="1">
                <a:tableStyleId>{5C22544A-7EE6-4342-B048-85BDC9FD1C3A}</a:tableStyleId>
              </a:tblPr>
              <a:tblGrid>
                <a:gridCol w="985149">
                  <a:extLst>
                    <a:ext uri="{9D8B030D-6E8A-4147-A177-3AD203B41FA5}">
                      <a16:colId xmlns:a16="http://schemas.microsoft.com/office/drawing/2014/main" val="4112959420"/>
                    </a:ext>
                  </a:extLst>
                </a:gridCol>
                <a:gridCol w="923826">
                  <a:extLst>
                    <a:ext uri="{9D8B030D-6E8A-4147-A177-3AD203B41FA5}">
                      <a16:colId xmlns:a16="http://schemas.microsoft.com/office/drawing/2014/main" val="1070194958"/>
                    </a:ext>
                  </a:extLst>
                </a:gridCol>
                <a:gridCol w="688157">
                  <a:extLst>
                    <a:ext uri="{9D8B030D-6E8A-4147-A177-3AD203B41FA5}">
                      <a16:colId xmlns:a16="http://schemas.microsoft.com/office/drawing/2014/main" val="2217721710"/>
                    </a:ext>
                  </a:extLst>
                </a:gridCol>
                <a:gridCol w="848412">
                  <a:extLst>
                    <a:ext uri="{9D8B030D-6E8A-4147-A177-3AD203B41FA5}">
                      <a16:colId xmlns:a16="http://schemas.microsoft.com/office/drawing/2014/main" val="2135463963"/>
                    </a:ext>
                  </a:extLst>
                </a:gridCol>
                <a:gridCol w="763572">
                  <a:extLst>
                    <a:ext uri="{9D8B030D-6E8A-4147-A177-3AD203B41FA5}">
                      <a16:colId xmlns:a16="http://schemas.microsoft.com/office/drawing/2014/main" val="3040900407"/>
                    </a:ext>
                  </a:extLst>
                </a:gridCol>
                <a:gridCol w="829558">
                  <a:extLst>
                    <a:ext uri="{9D8B030D-6E8A-4147-A177-3AD203B41FA5}">
                      <a16:colId xmlns:a16="http://schemas.microsoft.com/office/drawing/2014/main" val="2636557724"/>
                    </a:ext>
                  </a:extLst>
                </a:gridCol>
                <a:gridCol w="929125">
                  <a:extLst>
                    <a:ext uri="{9D8B030D-6E8A-4147-A177-3AD203B41FA5}">
                      <a16:colId xmlns:a16="http://schemas.microsoft.com/office/drawing/2014/main" val="3464641668"/>
                    </a:ext>
                  </a:extLst>
                </a:gridCol>
                <a:gridCol w="852543">
                  <a:extLst>
                    <a:ext uri="{9D8B030D-6E8A-4147-A177-3AD203B41FA5}">
                      <a16:colId xmlns:a16="http://schemas.microsoft.com/office/drawing/2014/main" val="2495855249"/>
                    </a:ext>
                  </a:extLst>
                </a:gridCol>
              </a:tblGrid>
              <a:tr h="370840">
                <a:tc rowSpan="2">
                  <a:txBody>
                    <a:bodyPr/>
                    <a:lstStyle/>
                    <a:p>
                      <a:r>
                        <a:rPr lang="en-US" altLang="zh-CN" sz="1400" dirty="0" err="1"/>
                        <a:t>Playload</a:t>
                      </a:r>
                      <a:r>
                        <a:rPr lang="en-US" altLang="zh-CN" sz="1400" dirty="0"/>
                        <a:t> (Bytes)</a:t>
                      </a:r>
                      <a:endParaRPr lang="zh-CN" altLang="en-US" sz="1400" dirty="0"/>
                    </a:p>
                  </a:txBody>
                  <a:tcPr/>
                </a:tc>
                <a:tc rowSpan="2">
                  <a:txBody>
                    <a:bodyPr/>
                    <a:lstStyle/>
                    <a:p>
                      <a:r>
                        <a:rPr lang="zh-CN" altLang="en-US" sz="1400" dirty="0"/>
                        <a:t>理论速度（</a:t>
                      </a:r>
                      <a:r>
                        <a:rPr lang="en-US" altLang="zh-CN" sz="1400" dirty="0"/>
                        <a:t>Mbps</a:t>
                      </a:r>
                      <a:r>
                        <a:rPr lang="zh-CN" altLang="en-US" sz="1400" dirty="0"/>
                        <a: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Interval=7.5mS</a:t>
                      </a:r>
                      <a:endParaRPr lang="zh-CN" altLang="en-US" sz="1400" dirty="0"/>
                    </a:p>
                  </a:txBody>
                  <a:tcPr/>
                </a:tc>
                <a:tc hMerge="1">
                  <a:txBody>
                    <a:bodyPr/>
                    <a:lstStyle/>
                    <a:p>
                      <a:endParaRPr lang="zh-CN" altLang="en-US" sz="14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Interval=8.75mS</a:t>
                      </a:r>
                      <a:endParaRPr lang="zh-CN" altLang="en-US" sz="1400" dirty="0"/>
                    </a:p>
                  </a:txBody>
                  <a:tcPr/>
                </a:tc>
                <a:tc hMerge="1">
                  <a:txBody>
                    <a:bodyPr/>
                    <a:lstStyle/>
                    <a:p>
                      <a:endParaRPr lang="zh-CN" altLang="en-US" sz="1400" dirty="0"/>
                    </a:p>
                  </a:txBody>
                  <a:tcPr/>
                </a:tc>
                <a:tc gridSpan="2">
                  <a:txBody>
                    <a:bodyPr/>
                    <a:lstStyle/>
                    <a:p>
                      <a:r>
                        <a:rPr lang="en-US" altLang="zh-CN" sz="1400" dirty="0"/>
                        <a:t>Interval=10mS</a:t>
                      </a:r>
                      <a:endParaRPr lang="zh-CN" altLang="en-US" sz="1400" dirty="0"/>
                    </a:p>
                  </a:txBody>
                  <a:tcPr/>
                </a:tc>
                <a:tc hMerge="1">
                  <a:txBody>
                    <a:bodyPr/>
                    <a:lstStyle/>
                    <a:p>
                      <a:endParaRPr lang="zh-CN" altLang="en-US" sz="1400" dirty="0"/>
                    </a:p>
                  </a:txBody>
                  <a:tcPr/>
                </a:tc>
                <a:extLst>
                  <a:ext uri="{0D108BD9-81ED-4DB2-BD59-A6C34878D82A}">
                    <a16:rowId xmlns:a16="http://schemas.microsoft.com/office/drawing/2014/main" val="886678985"/>
                  </a:ext>
                </a:extLst>
              </a:tr>
              <a:tr h="370840">
                <a:tc vMerge="1">
                  <a:txBody>
                    <a:bodyPr/>
                    <a:lstStyle/>
                    <a:p>
                      <a:endParaRPr lang="zh-CN" altLang="en-US" sz="1400" dirty="0"/>
                    </a:p>
                  </a:txBody>
                  <a:tcPr/>
                </a:tc>
                <a:tc vMerge="1">
                  <a:txBody>
                    <a:bodyPr/>
                    <a:lstStyle/>
                    <a:p>
                      <a:endParaRPr lang="zh-CN"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包数</a:t>
                      </a:r>
                    </a:p>
                    <a:p>
                      <a:endParaRPr lang="zh-CN" altLang="en-US" sz="1400" dirty="0"/>
                    </a:p>
                  </a:txBody>
                  <a:tcPr/>
                </a:tc>
                <a:tc>
                  <a:txBody>
                    <a:bodyPr/>
                    <a:lstStyle/>
                    <a:p>
                      <a:r>
                        <a:rPr lang="zh-CN" altLang="en-US" sz="1400" dirty="0"/>
                        <a:t>速率（</a:t>
                      </a:r>
                      <a:r>
                        <a:rPr lang="en-US" altLang="zh-CN" sz="1400" dirty="0"/>
                        <a:t>Mbps</a:t>
                      </a:r>
                      <a:r>
                        <a:rPr lang="zh-CN" altLang="en-US" sz="14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包数</a:t>
                      </a:r>
                    </a:p>
                    <a:p>
                      <a:endParaRPr lang="zh-CN" altLang="en-US" sz="1400" dirty="0"/>
                    </a:p>
                  </a:txBody>
                  <a:tcPr/>
                </a:tc>
                <a:tc>
                  <a:txBody>
                    <a:bodyPr/>
                    <a:lstStyle/>
                    <a:p>
                      <a:r>
                        <a:rPr lang="zh-CN" altLang="en-US" sz="1400" dirty="0"/>
                        <a:t>速率（</a:t>
                      </a:r>
                      <a:r>
                        <a:rPr lang="en-US" altLang="zh-CN" sz="1400" dirty="0"/>
                        <a:t>Mbps</a:t>
                      </a:r>
                      <a:r>
                        <a:rPr lang="zh-CN" altLang="en-US" sz="1400" dirty="0"/>
                        <a:t>）</a:t>
                      </a:r>
                    </a:p>
                  </a:txBody>
                  <a:tcPr/>
                </a:tc>
                <a:tc>
                  <a:txBody>
                    <a:bodyPr/>
                    <a:lstStyle/>
                    <a:p>
                      <a:r>
                        <a:rPr lang="zh-CN" altLang="en-US" sz="1400" dirty="0"/>
                        <a:t>包数</a:t>
                      </a:r>
                    </a:p>
                  </a:txBody>
                  <a:tcPr/>
                </a:tc>
                <a:tc>
                  <a:txBody>
                    <a:bodyPr/>
                    <a:lstStyle/>
                    <a:p>
                      <a:r>
                        <a:rPr lang="zh-CN" altLang="en-US" sz="1400" dirty="0"/>
                        <a:t>速率（</a:t>
                      </a:r>
                      <a:r>
                        <a:rPr lang="en-US" altLang="zh-CN" sz="1400" dirty="0"/>
                        <a:t>Mbps</a:t>
                      </a:r>
                      <a:r>
                        <a:rPr lang="zh-CN" altLang="en-US" sz="1400" dirty="0"/>
                        <a:t>）</a:t>
                      </a:r>
                    </a:p>
                  </a:txBody>
                  <a:tcPr/>
                </a:tc>
                <a:extLst>
                  <a:ext uri="{0D108BD9-81ED-4DB2-BD59-A6C34878D82A}">
                    <a16:rowId xmlns:a16="http://schemas.microsoft.com/office/drawing/2014/main" val="3521968199"/>
                  </a:ext>
                </a:extLst>
              </a:tr>
              <a:tr h="370840">
                <a:tc>
                  <a:txBody>
                    <a:bodyPr/>
                    <a:lstStyle/>
                    <a:p>
                      <a:r>
                        <a:rPr lang="en-US" altLang="zh-CN" sz="1400" dirty="0"/>
                        <a:t>27</a:t>
                      </a:r>
                      <a:endParaRPr lang="zh-CN" altLang="en-US" sz="1400" dirty="0"/>
                    </a:p>
                  </a:txBody>
                  <a:tcPr/>
                </a:tc>
                <a:tc>
                  <a:txBody>
                    <a:bodyPr/>
                    <a:lstStyle/>
                    <a:p>
                      <a:r>
                        <a:rPr lang="en-US" altLang="zh-CN" sz="1400" dirty="0"/>
                        <a:t>0.32</a:t>
                      </a:r>
                      <a:endParaRPr lang="zh-CN" altLang="en-US" sz="1400" dirty="0"/>
                    </a:p>
                  </a:txBody>
                  <a:tcPr/>
                </a:tc>
                <a:tc>
                  <a:txBody>
                    <a:bodyPr/>
                    <a:lstStyle/>
                    <a:p>
                      <a:r>
                        <a:rPr lang="en-US" altLang="zh-CN" sz="1400" dirty="0"/>
                        <a:t>11</a:t>
                      </a:r>
                      <a:endParaRPr lang="zh-CN" altLang="en-US" sz="1400" dirty="0"/>
                    </a:p>
                  </a:txBody>
                  <a:tcPr/>
                </a:tc>
                <a:tc>
                  <a:txBody>
                    <a:bodyPr/>
                    <a:lstStyle/>
                    <a:p>
                      <a:r>
                        <a:rPr lang="en-US" altLang="zh-CN" sz="1400" dirty="0"/>
                        <a:t>0.317</a:t>
                      </a:r>
                      <a:endParaRPr lang="zh-CN" altLang="en-US" sz="1400" dirty="0"/>
                    </a:p>
                  </a:txBody>
                  <a:tcPr/>
                </a:tc>
                <a:tc>
                  <a:txBody>
                    <a:bodyPr/>
                    <a:lstStyle/>
                    <a:p>
                      <a:r>
                        <a:rPr lang="en-US" altLang="zh-CN" sz="1400" dirty="0"/>
                        <a:t>12</a:t>
                      </a:r>
                      <a:endParaRPr lang="zh-CN" altLang="en-US" sz="1400" dirty="0"/>
                    </a:p>
                  </a:txBody>
                  <a:tcPr/>
                </a:tc>
                <a:tc>
                  <a:txBody>
                    <a:bodyPr/>
                    <a:lstStyle/>
                    <a:p>
                      <a:r>
                        <a:rPr lang="en-US" altLang="zh-CN" sz="1400" dirty="0"/>
                        <a:t>0.296</a:t>
                      </a:r>
                      <a:endParaRPr lang="zh-CN" altLang="en-US" sz="1400" dirty="0"/>
                    </a:p>
                  </a:txBody>
                  <a:tcPr/>
                </a:tc>
                <a:tc>
                  <a:txBody>
                    <a:bodyPr/>
                    <a:lstStyle/>
                    <a:p>
                      <a:r>
                        <a:rPr lang="en-US" altLang="zh-CN" sz="1400" dirty="0"/>
                        <a:t>14</a:t>
                      </a:r>
                      <a:endParaRPr lang="zh-CN" altLang="en-US" sz="1400" dirty="0"/>
                    </a:p>
                  </a:txBody>
                  <a:tcPr/>
                </a:tc>
                <a:tc>
                  <a:txBody>
                    <a:bodyPr/>
                    <a:lstStyle/>
                    <a:p>
                      <a:r>
                        <a:rPr lang="en-US" altLang="zh-CN" sz="1400" dirty="0"/>
                        <a:t>0.302</a:t>
                      </a:r>
                      <a:endParaRPr lang="zh-CN" altLang="en-US" sz="1400" dirty="0"/>
                    </a:p>
                  </a:txBody>
                  <a:tcPr/>
                </a:tc>
                <a:extLst>
                  <a:ext uri="{0D108BD9-81ED-4DB2-BD59-A6C34878D82A}">
                    <a16:rowId xmlns:a16="http://schemas.microsoft.com/office/drawing/2014/main" val="2771196927"/>
                  </a:ext>
                </a:extLst>
              </a:tr>
              <a:tr h="370840">
                <a:tc>
                  <a:txBody>
                    <a:bodyPr/>
                    <a:lstStyle/>
                    <a:p>
                      <a:r>
                        <a:rPr lang="en-US" altLang="zh-CN" sz="1400" dirty="0"/>
                        <a:t>251</a:t>
                      </a:r>
                      <a:endParaRPr lang="zh-CN" altLang="en-US" sz="1400" dirty="0"/>
                    </a:p>
                  </a:txBody>
                  <a:tcPr/>
                </a:tc>
                <a:tc>
                  <a:txBody>
                    <a:bodyPr/>
                    <a:lstStyle/>
                    <a:p>
                      <a:r>
                        <a:rPr lang="en-US" altLang="zh-CN" sz="1400" dirty="0"/>
                        <a:t>0.81</a:t>
                      </a:r>
                      <a:endParaRPr lang="zh-CN" altLang="en-US" sz="1400" dirty="0"/>
                    </a:p>
                  </a:txBody>
                  <a:tcPr/>
                </a:tc>
                <a:tc>
                  <a:txBody>
                    <a:bodyPr/>
                    <a:lstStyle/>
                    <a:p>
                      <a:r>
                        <a:rPr lang="en-US" altLang="zh-CN" sz="1400" dirty="0"/>
                        <a:t>3</a:t>
                      </a:r>
                      <a:endParaRPr lang="zh-CN" altLang="en-US" sz="1400" dirty="0"/>
                    </a:p>
                  </a:txBody>
                  <a:tcPr/>
                </a:tc>
                <a:tc>
                  <a:txBody>
                    <a:bodyPr/>
                    <a:lstStyle/>
                    <a:p>
                      <a:r>
                        <a:rPr lang="en-US" altLang="zh-CN" sz="1400" dirty="0"/>
                        <a:t>0.803</a:t>
                      </a:r>
                      <a:endParaRPr lang="zh-CN" altLang="en-US" sz="1400" dirty="0"/>
                    </a:p>
                  </a:txBody>
                  <a:tcPr/>
                </a:tc>
                <a:tc>
                  <a:txBody>
                    <a:bodyPr/>
                    <a:lstStyle/>
                    <a:p>
                      <a:r>
                        <a:rPr lang="en-US" altLang="zh-CN" sz="1400" dirty="0"/>
                        <a:t>3</a:t>
                      </a:r>
                      <a:endParaRPr lang="zh-CN" altLang="en-US" sz="1400" dirty="0"/>
                    </a:p>
                  </a:txBody>
                  <a:tcPr/>
                </a:tc>
                <a:tc>
                  <a:txBody>
                    <a:bodyPr/>
                    <a:lstStyle/>
                    <a:p>
                      <a:r>
                        <a:rPr lang="en-US" altLang="zh-CN" sz="1400" dirty="0"/>
                        <a:t>0.688</a:t>
                      </a:r>
                      <a:endParaRPr lang="zh-CN" altLang="en-US" sz="1400" dirty="0"/>
                    </a:p>
                  </a:txBody>
                  <a:tcPr/>
                </a:tc>
                <a:tc>
                  <a:txBody>
                    <a:bodyPr/>
                    <a:lstStyle/>
                    <a:p>
                      <a:r>
                        <a:rPr lang="en-US" altLang="zh-CN" sz="1400" dirty="0"/>
                        <a:t>4</a:t>
                      </a:r>
                      <a:endParaRPr lang="zh-CN" altLang="en-US" sz="1400" dirty="0"/>
                    </a:p>
                  </a:txBody>
                  <a:tcPr/>
                </a:tc>
                <a:tc>
                  <a:txBody>
                    <a:bodyPr/>
                    <a:lstStyle/>
                    <a:p>
                      <a:r>
                        <a:rPr lang="en-US" altLang="zh-CN" sz="1400" dirty="0"/>
                        <a:t>0.803</a:t>
                      </a:r>
                      <a:endParaRPr lang="zh-CN" altLang="en-US" sz="1400" dirty="0"/>
                    </a:p>
                  </a:txBody>
                  <a:tcPr/>
                </a:tc>
                <a:extLst>
                  <a:ext uri="{0D108BD9-81ED-4DB2-BD59-A6C34878D82A}">
                    <a16:rowId xmlns:a16="http://schemas.microsoft.com/office/drawing/2014/main" val="1817840355"/>
                  </a:ext>
                </a:extLst>
              </a:tr>
            </a:tbl>
          </a:graphicData>
        </a:graphic>
      </p:graphicFrame>
      <p:sp>
        <p:nvSpPr>
          <p:cNvPr id="13" name="文本框 12">
            <a:extLst>
              <a:ext uri="{FF2B5EF4-FFF2-40B4-BE49-F238E27FC236}">
                <a16:creationId xmlns:a16="http://schemas.microsoft.com/office/drawing/2014/main" id="{86B731DA-9868-492C-A3C9-CE790F722FD2}"/>
              </a:ext>
            </a:extLst>
          </p:cNvPr>
          <p:cNvSpPr txBox="1"/>
          <p:nvPr/>
        </p:nvSpPr>
        <p:spPr>
          <a:xfrm>
            <a:off x="364873" y="3872567"/>
            <a:ext cx="4220851" cy="2985433"/>
          </a:xfrm>
          <a:prstGeom prst="rect">
            <a:avLst/>
          </a:prstGeom>
          <a:noFill/>
        </p:spPr>
        <p:txBody>
          <a:bodyPr wrap="square">
            <a:spAutoFit/>
          </a:bodyPr>
          <a:lstStyle/>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表格内列举了</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27</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字节</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251</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字节</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interval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分别为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7.5ms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8.75ms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10ms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的传输包数和实际速率，可以看到不同的字节数</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和不同的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interval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组合，得到的速率是不一样。</a:t>
            </a: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但是在真实的使用场景中，由于系统硬件和软件性能的有限，设备往往会限制</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connection event length</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而留空更多地时间用于处理其他事务。而且不同的硬件，甚至相同的硬件不同的固件版本（比如不同版本的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iOS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Android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），设置的限制条件都有可能各不相同。所以我们很难得到统一的真实最大速率。按照我们的经验，真实场景中能够达到上述速率的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50%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，已经是相当不错的。</a:t>
            </a:r>
          </a:p>
        </p:txBody>
      </p:sp>
    </p:spTree>
    <p:custDataLst>
      <p:tags r:id="rId1"/>
    </p:custDataLst>
    <p:extLst>
      <p:ext uri="{BB962C8B-B14F-4D97-AF65-F5344CB8AC3E}">
        <p14:creationId xmlns:p14="http://schemas.microsoft.com/office/powerpoint/2010/main" val="2683794759"/>
      </p:ext>
    </p:extLst>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多连接冲突</a:t>
            </a:r>
          </a:p>
        </p:txBody>
      </p:sp>
      <p:sp>
        <p:nvSpPr>
          <p:cNvPr id="12" name="文本框 11">
            <a:extLst>
              <a:ext uri="{FF2B5EF4-FFF2-40B4-BE49-F238E27FC236}">
                <a16:creationId xmlns:a16="http://schemas.microsoft.com/office/drawing/2014/main" id="{6D09EC76-07FE-432E-B9B7-A11D12F3A678}"/>
              </a:ext>
            </a:extLst>
          </p:cNvPr>
          <p:cNvSpPr txBox="1"/>
          <p:nvPr/>
        </p:nvSpPr>
        <p:spPr>
          <a:xfrm>
            <a:off x="228992" y="996158"/>
            <a:ext cx="11734014" cy="1261884"/>
          </a:xfrm>
          <a:prstGeom prst="rect">
            <a:avLst/>
          </a:prstGeom>
          <a:noFill/>
        </p:spPr>
        <p:txBody>
          <a:bodyPr wrap="square">
            <a:spAutoFit/>
          </a:bodyPr>
          <a:lstStyle/>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我们知道，</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设备是可以同时连接多个设备的。一个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可以连接多个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，一个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也可以连接多个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；甚至可以同时作为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，与多个其他的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建立连接。</a:t>
            </a: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连接状态对于时序的要求是精确的，维持多条连接链路必然会产生需要同时发送或接收多条链路的数据包的情况。可是通常我们的硬件射频电路只有一条，不可能做到同时在多个频道发送和接收数据，这就必然会导致某些数据包无法在准确的时间点发送或者接收。</a:t>
            </a:r>
          </a:p>
        </p:txBody>
      </p:sp>
      <p:pic>
        <p:nvPicPr>
          <p:cNvPr id="14" name="图片 13">
            <a:extLst>
              <a:ext uri="{FF2B5EF4-FFF2-40B4-BE49-F238E27FC236}">
                <a16:creationId xmlns:a16="http://schemas.microsoft.com/office/drawing/2014/main" id="{4386BC10-55E0-4259-B266-0974CDD84885}"/>
              </a:ext>
            </a:extLst>
          </p:cNvPr>
          <p:cNvPicPr/>
          <p:nvPr/>
        </p:nvPicPr>
        <p:blipFill>
          <a:blip r:embed="rId5"/>
          <a:stretch>
            <a:fillRect/>
          </a:stretch>
        </p:blipFill>
        <p:spPr>
          <a:xfrm>
            <a:off x="5392132" y="2348944"/>
            <a:ext cx="6570874" cy="1845984"/>
          </a:xfrm>
          <a:prstGeom prst="rect">
            <a:avLst/>
          </a:prstGeom>
        </p:spPr>
      </p:pic>
      <p:sp>
        <p:nvSpPr>
          <p:cNvPr id="15" name="文本框 14">
            <a:extLst>
              <a:ext uri="{FF2B5EF4-FFF2-40B4-BE49-F238E27FC236}">
                <a16:creationId xmlns:a16="http://schemas.microsoft.com/office/drawing/2014/main" id="{CE486ECE-DD9E-4C19-8C49-6AD05E8804BF}"/>
              </a:ext>
            </a:extLst>
          </p:cNvPr>
          <p:cNvSpPr txBox="1"/>
          <p:nvPr/>
        </p:nvSpPr>
        <p:spPr>
          <a:xfrm>
            <a:off x="228993" y="2302732"/>
            <a:ext cx="5163140" cy="1815882"/>
          </a:xfrm>
          <a:prstGeom prst="rect">
            <a:avLst/>
          </a:prstGeom>
          <a:noFill/>
        </p:spPr>
        <p:txBody>
          <a:bodyPr wrap="square">
            <a:spAutoFit/>
          </a:bodyPr>
          <a:lstStyle/>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举个例子，</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同时连接了</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 A</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 B</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 A</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链路上的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interval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15ms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 B</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链路上的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interval 7.5ms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。如果这时候</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 A</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正在高速传输数据包，比如</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15ms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interval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中占用了</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9ms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传输数据，由于</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9ms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内至少包含了一个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 B</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完整的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7.5ms interval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，必然会导致</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需要同时对</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 A</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 B</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发送数据包。这时候</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只能放弃一个，只选择一个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发送数据包。被放弃的那个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则必然无法在准确的时间点收到</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的数据包。</a:t>
            </a:r>
          </a:p>
        </p:txBody>
      </p:sp>
      <p:sp>
        <p:nvSpPr>
          <p:cNvPr id="16" name="文本框 15">
            <a:extLst>
              <a:ext uri="{FF2B5EF4-FFF2-40B4-BE49-F238E27FC236}">
                <a16:creationId xmlns:a16="http://schemas.microsoft.com/office/drawing/2014/main" id="{D8AABDA7-2AD8-40AA-849B-733D31A90913}"/>
              </a:ext>
            </a:extLst>
          </p:cNvPr>
          <p:cNvSpPr txBox="1"/>
          <p:nvPr/>
        </p:nvSpPr>
        <p:spPr>
          <a:xfrm>
            <a:off x="228993" y="4285830"/>
            <a:ext cx="11734013" cy="2000548"/>
          </a:xfrm>
          <a:prstGeom prst="rect">
            <a:avLst/>
          </a:prstGeom>
          <a:noFill/>
        </p:spPr>
        <p:txBody>
          <a:bodyPr wrap="square">
            <a:spAutoFit/>
          </a:bodyPr>
          <a:lstStyle/>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由于有</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timeout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的存在，为了减小因为超时而断开连接的可能性，当遇见这种冲突时，往往优先处理最近没有成功通讯的设备。类似在刚才的例子中的冲突情况，通常会优先处理</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 B</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。因为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 A</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刚刚完成过数据包的传输，不太容易触发</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timeout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这种多连接导致的冲突情况虽然无法避免，但是我们可以通过限制</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connection event length</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的办法来减少冲突情况发生的概率。限制</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connection event length</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就相当于限制了某一个设备连续占用射频资源的时间。虽然，从一个设备的角度看，这样做会限制数据传输速度；但是对于整个网络内的所有设备来说，这会提高连接的稳定性。</a:t>
            </a: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另外，增大</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interval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可以减少空包对射频资源的占用。对于</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来说，还可以增加</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latency</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，减少对射频资源的占用，以减少多连接冲突。</a:t>
            </a:r>
          </a:p>
        </p:txBody>
      </p:sp>
    </p:spTree>
    <p:custDataLst>
      <p:tags r:id="rId1"/>
    </p:custDataLst>
    <p:extLst>
      <p:ext uri="{BB962C8B-B14F-4D97-AF65-F5344CB8AC3E}">
        <p14:creationId xmlns:p14="http://schemas.microsoft.com/office/powerpoint/2010/main" val="3943141714"/>
      </p:ext>
    </p:extLst>
  </p:cSld>
  <p:clrMapOvr>
    <a:masterClrMapping/>
  </p:clrMapOvr>
  <p:transition advClick="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维持连接</a:t>
            </a:r>
          </a:p>
        </p:txBody>
      </p:sp>
      <p:sp>
        <p:nvSpPr>
          <p:cNvPr id="9" name="文本框 8">
            <a:extLst>
              <a:ext uri="{FF2B5EF4-FFF2-40B4-BE49-F238E27FC236}">
                <a16:creationId xmlns:a16="http://schemas.microsoft.com/office/drawing/2014/main" id="{5A0C0DFA-465E-4015-9F9F-4DC7A1EF8972}"/>
              </a:ext>
            </a:extLst>
          </p:cNvPr>
          <p:cNvSpPr txBox="1"/>
          <p:nvPr/>
        </p:nvSpPr>
        <p:spPr>
          <a:xfrm>
            <a:off x="333842" y="1467498"/>
            <a:ext cx="11524313" cy="4955203"/>
          </a:xfrm>
          <a:prstGeom prst="rect">
            <a:avLst/>
          </a:prstGeom>
          <a:noFill/>
        </p:spPr>
        <p:txBody>
          <a:bodyPr wrap="square">
            <a:spAutoFit/>
          </a:bodyPr>
          <a:lstStyle/>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当两个设备断开连接后，如果想要重新建立连接，则需要重新经历广播、扫描等过程，非常耗费时间，会影响数据传输。所以维持连接很重要。</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通常的做法就是加长</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timeout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，这样双方就不容易因为短暂的“失联”而导致连接断开。比如设置</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timeout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30s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，哪怕连续</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29.999s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通讯都没有成功，在最后的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1ms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里有一个来回的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传输成功，也能够维持住连接。</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但是过长的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timeout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也可能会带来其他问题。举个例子，有一台智能电视（</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）配备了</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遥控器（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），双方设置了</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timeout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30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秒。某一时候，电视机进行了重启，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秒后重启完成。但是电视机重启会导致</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程序复位为初始状态，不会维持重启前的连接状态。而遥控器却并不知道电视机发生了重启，只知道收不到电视机的数据包了，然后傻傻地等待</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30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秒后触发</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timeout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才会断开连接，接着才会开始重新广播并等待电视机发起连接。遥控器“傻傻地等待”没有多大问题，可是对于使用遥控器的用户来说可就抓狂了，因为用户会发现在电视机重启完成后，一顿疯狂操作怎么按遥控器都没有反应。（也许电视机重启以后，强制观看</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分钟广告是一个解决方案？）</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还有一种做法是减小</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latency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。直观地看，是可以增加</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timeout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时间内的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之间沟通的次数；另一方面，是可以减小双方时钟误差的累积。举个例子，</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的时钟误差是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+50ppm</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的时钟误差是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-50ppm</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，二者累加就是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100ppm</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。那么</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10ms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interval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双方就会误差</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1μs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。如果</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latency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99</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，那就意味着</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可能会潜伏时间长达</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秒不通讯，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100ppm</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就会产生</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100μs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的误差，甚至超过了一个空包</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80μs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的时间长度，会直接导致</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醒来以后收不到</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。这也是为什么在建立连接前要通过</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CONNECT_IND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中的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SCA</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字段把自己的时钟</a:t>
            </a:r>
            <a:r>
              <a:rPr lang="zh-CN" altLang="en-US" sz="1600" kern="100" dirty="0">
                <a:effectLst/>
                <a:latin typeface="Arial" panose="020B0604020202020204" pitchFamily="34" charset="0"/>
                <a:ea typeface="宋体" panose="02010600030101010101" pitchFamily="2" charset="-122"/>
                <a:cs typeface="Times New Roman" panose="02020603050405020304" pitchFamily="18" charset="0"/>
              </a:rPr>
              <a:t>精度</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告诉对方的原因，好让对方可以提前做一些估算。同时，</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也规定了，如果</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在潜伏醒来后没有正确接收到</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，则不允许再潜伏，直到正确接收到</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为止。</a:t>
            </a:r>
          </a:p>
        </p:txBody>
      </p:sp>
    </p:spTree>
    <p:custDataLst>
      <p:tags r:id="rId1"/>
    </p:custDataLst>
    <p:extLst>
      <p:ext uri="{BB962C8B-B14F-4D97-AF65-F5344CB8AC3E}">
        <p14:creationId xmlns:p14="http://schemas.microsoft.com/office/powerpoint/2010/main" val="2133739259"/>
      </p:ext>
    </p:extLst>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 name="图片 4" descr="D:\meihua_service_cache\jpg/651acfc9c10ce2a913eea0859367c74f.jpg651acfc9c10ce2a913eea0859367c74f"/>
          <p:cNvPicPr>
            <a:picLocks noChangeAspect="1"/>
          </p:cNvPicPr>
          <p:nvPr>
            <p:custDataLst>
              <p:tags r:id="rId2"/>
            </p:custDataLst>
          </p:nvPr>
        </p:nvPicPr>
        <p:blipFill rotWithShape="1">
          <a:blip r:embed="rId6"/>
          <a:srcRect l="30000" r="30000"/>
          <a:stretch>
            <a:fillRect/>
          </a:stretch>
        </p:blipFill>
        <p:spPr>
          <a:xfrm>
            <a:off x="762006" y="-25"/>
            <a:ext cx="4876838" cy="6858051"/>
          </a:xfrm>
          <a:custGeom>
            <a:avLst/>
            <a:gdLst/>
            <a:ahLst/>
            <a:cxnLst>
              <a:cxn ang="3">
                <a:pos x="hc" y="t"/>
              </a:cxn>
              <a:cxn ang="cd2">
                <a:pos x="l" y="vc"/>
              </a:cxn>
              <a:cxn ang="cd4">
                <a:pos x="hc" y="b"/>
              </a:cxn>
              <a:cxn ang="0">
                <a:pos x="r" y="vc"/>
              </a:cxn>
            </a:cxnLst>
            <a:rect l="l" t="t" r="r" b="b"/>
            <a:pathLst>
              <a:path w="7680" h="10800">
                <a:moveTo>
                  <a:pt x="0" y="0"/>
                </a:moveTo>
                <a:lnTo>
                  <a:pt x="7680" y="0"/>
                </a:lnTo>
                <a:lnTo>
                  <a:pt x="7680" y="10800"/>
                </a:lnTo>
                <a:lnTo>
                  <a:pt x="0" y="10800"/>
                </a:lnTo>
                <a:lnTo>
                  <a:pt x="0" y="0"/>
                </a:lnTo>
                <a:close/>
              </a:path>
            </a:pathLst>
          </a:custGeom>
        </p:spPr>
      </p:pic>
      <p:sp>
        <p:nvSpPr>
          <p:cNvPr id="6" name="文本框 5"/>
          <p:cNvSpPr txBox="1"/>
          <p:nvPr>
            <p:custDataLst>
              <p:tags r:id="rId3"/>
            </p:custDataLst>
          </p:nvPr>
        </p:nvSpPr>
        <p:spPr>
          <a:xfrm>
            <a:off x="6096000" y="1697357"/>
            <a:ext cx="2063641" cy="609600"/>
          </a:xfrm>
          <a:prstGeom prst="rect">
            <a:avLst/>
          </a:prstGeom>
          <a:noFill/>
        </p:spPr>
        <p:txBody>
          <a:bodyPr wrap="square" lIns="63500" tIns="25400" rIns="63500" bIns="25400" rtlCol="0" anchor="ctr" anchorCtr="0">
            <a:normAutofit fontScale="85000" lnSpcReduction="10000"/>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上节课回顾</a:t>
            </a:r>
            <a:r>
              <a:rPr 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11" name="Title 6"/>
          <p:cNvSpPr txBox="1"/>
          <p:nvPr>
            <p:custDataLst>
              <p:tags r:id="rId4"/>
            </p:custDataLst>
          </p:nvPr>
        </p:nvSpPr>
        <p:spPr>
          <a:xfrm>
            <a:off x="6096000" y="2407627"/>
            <a:ext cx="5181638" cy="670310"/>
          </a:xfrm>
          <a:prstGeom prst="rect">
            <a:avLst/>
          </a:prstGeom>
          <a:noFill/>
          <a:ln w="3175">
            <a:noFill/>
            <a:prstDash val="dash"/>
          </a:ln>
        </p:spPr>
        <p:txBody>
          <a:bodyPr wrap="square" lIns="63500" tIns="25400" rIns="63500" bIns="25400" anchor="ctr" anchorCtr="0">
            <a:normAutofit fontScale="975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just">
              <a:lnSpc>
                <a:spcPct val="100000"/>
              </a:lnSpc>
              <a:spcBef>
                <a:spcPts val="1200"/>
              </a:spcBef>
              <a:spcAft>
                <a:spcPts val="1200"/>
              </a:spcAft>
            </a:pPr>
            <a:r>
              <a:rPr lang="zh-CN" altLang="en-US" sz="1600" kern="100" dirty="0">
                <a:effectLst/>
                <a:latin typeface="Arial" panose="020B0604020202020204" pitchFamily="34" charset="0"/>
                <a:ea typeface="宋体" panose="02010600030101010101" pitchFamily="2" charset="-122"/>
                <a:cs typeface="Times New Roman" panose="02020603050405020304" pitchFamily="18" charset="0"/>
              </a:rPr>
              <a:t>基本词汇和句式 </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 Link Layer (LL)</a:t>
            </a:r>
            <a:endParaRPr lang="zh-CN"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p:txBody>
      </p:sp>
    </p:spTree>
    <p:custDataLst>
      <p:tags r:id="rId1"/>
    </p:custDataLst>
  </p:cSld>
  <p:clrMapOvr>
    <a:masterClrMapping/>
  </p:clrMapOvr>
  <p:transition spd="slow" advClick="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减小连接功耗</a:t>
            </a:r>
          </a:p>
        </p:txBody>
      </p:sp>
      <p:sp>
        <p:nvSpPr>
          <p:cNvPr id="6" name="文本框 5">
            <a:extLst>
              <a:ext uri="{FF2B5EF4-FFF2-40B4-BE49-F238E27FC236}">
                <a16:creationId xmlns:a16="http://schemas.microsoft.com/office/drawing/2014/main" id="{2D5C2C0F-F572-4FD6-BC33-0AC88DC91336}"/>
              </a:ext>
            </a:extLst>
          </p:cNvPr>
          <p:cNvSpPr txBox="1"/>
          <p:nvPr/>
        </p:nvSpPr>
        <p:spPr>
          <a:xfrm>
            <a:off x="457155" y="1403397"/>
            <a:ext cx="5627854" cy="3170099"/>
          </a:xfrm>
          <a:prstGeom prst="rect">
            <a:avLst/>
          </a:prstGeom>
          <a:noFill/>
        </p:spPr>
        <p:txBody>
          <a:bodyPr wrap="square">
            <a:spAutoFit/>
          </a:bodyPr>
          <a:lstStyle/>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设备处于连接状态的时候，功耗主要取决于射频部分工作的时间长短。</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收发有效数据时候，我们可以通过提高</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字节长度的方式，减小其他开销在传输周期中的占比。比如，当需要发送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包</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个字节的数据包时，可以合并为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包</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100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字节的数据。这与刚才讲解实际传输速率的时候的原理是一样的。</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不收发有效数据的时候，来回的收发空包就是主要的射频功耗。显然，增大</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interval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可以减小收发空包的频率，从而减小功耗。举个例子，</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NXP</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QN9080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interval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1000ms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的情况下平均连接功耗是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100ms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的约六分之一。</a:t>
            </a:r>
          </a:p>
        </p:txBody>
      </p:sp>
      <p:pic>
        <p:nvPicPr>
          <p:cNvPr id="8" name="图片 7" descr="手机屏幕截图&#10;&#10;描述已自动生成">
            <a:extLst>
              <a:ext uri="{FF2B5EF4-FFF2-40B4-BE49-F238E27FC236}">
                <a16:creationId xmlns:a16="http://schemas.microsoft.com/office/drawing/2014/main" id="{8425EFC6-36B1-4900-9B08-9C18E92F37B5}"/>
              </a:ext>
            </a:extLst>
          </p:cNvPr>
          <p:cNvPicPr/>
          <p:nvPr/>
        </p:nvPicPr>
        <p:blipFill>
          <a:blip r:embed="rId5"/>
          <a:stretch>
            <a:fillRect/>
          </a:stretch>
        </p:blipFill>
        <p:spPr>
          <a:xfrm>
            <a:off x="6264059" y="1264971"/>
            <a:ext cx="5758310" cy="3093520"/>
          </a:xfrm>
          <a:prstGeom prst="rect">
            <a:avLst/>
          </a:prstGeom>
        </p:spPr>
      </p:pic>
      <p:sp>
        <p:nvSpPr>
          <p:cNvPr id="10" name="文本框 9">
            <a:extLst>
              <a:ext uri="{FF2B5EF4-FFF2-40B4-BE49-F238E27FC236}">
                <a16:creationId xmlns:a16="http://schemas.microsoft.com/office/drawing/2014/main" id="{953FEC7D-90EF-4404-98CB-9908BBF30DC2}"/>
              </a:ext>
            </a:extLst>
          </p:cNvPr>
          <p:cNvSpPr txBox="1"/>
          <p:nvPr/>
        </p:nvSpPr>
        <p:spPr>
          <a:xfrm>
            <a:off x="457155" y="4933211"/>
            <a:ext cx="11565214" cy="1138773"/>
          </a:xfrm>
          <a:prstGeom prst="rect">
            <a:avLst/>
          </a:prstGeom>
          <a:noFill/>
        </p:spPr>
        <p:txBody>
          <a:bodyPr wrap="square">
            <a:spAutoFit/>
          </a:bodyPr>
          <a:lstStyle/>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另外，对于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来说，还可以增大</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latency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，减小收发空包的频率，从而减小功耗。</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实际使用中，我们要注意功耗于其他性能的平衡。比如，增大</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interval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latency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，虽然能够降低平均连接功耗，但是可能会降低数据传输速率和连接的稳定性。</a:t>
            </a:r>
          </a:p>
        </p:txBody>
      </p:sp>
    </p:spTree>
    <p:custDataLst>
      <p:tags r:id="rId1"/>
    </p:custDataLst>
    <p:extLst>
      <p:ext uri="{BB962C8B-B14F-4D97-AF65-F5344CB8AC3E}">
        <p14:creationId xmlns:p14="http://schemas.microsoft.com/office/powerpoint/2010/main" val="887856301"/>
      </p:ext>
    </p:extLst>
  </p:cSld>
  <p:clrMapOvr>
    <a:masterClrMapping/>
  </p:clrMapOvr>
  <p:transition advClick="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HCI(Host Controller Interface) 1</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9" name="图片 8">
            <a:extLst>
              <a:ext uri="{FF2B5EF4-FFF2-40B4-BE49-F238E27FC236}">
                <a16:creationId xmlns:a16="http://schemas.microsoft.com/office/drawing/2014/main" id="{DEF98A7C-47DE-4455-89D3-9895D2650B8C}"/>
              </a:ext>
            </a:extLst>
          </p:cNvPr>
          <p:cNvPicPr/>
          <p:nvPr/>
        </p:nvPicPr>
        <p:blipFill>
          <a:blip r:embed="rId5"/>
          <a:stretch>
            <a:fillRect/>
          </a:stretch>
        </p:blipFill>
        <p:spPr>
          <a:xfrm>
            <a:off x="5663894" y="1216057"/>
            <a:ext cx="5735451" cy="5371931"/>
          </a:xfrm>
          <a:prstGeom prst="rect">
            <a:avLst/>
          </a:prstGeom>
        </p:spPr>
      </p:pic>
      <p:sp>
        <p:nvSpPr>
          <p:cNvPr id="11" name="文本框 10">
            <a:extLst>
              <a:ext uri="{FF2B5EF4-FFF2-40B4-BE49-F238E27FC236}">
                <a16:creationId xmlns:a16="http://schemas.microsoft.com/office/drawing/2014/main" id="{15ABB192-8D12-4B00-B6D3-1424A32E8AED}"/>
              </a:ext>
            </a:extLst>
          </p:cNvPr>
          <p:cNvSpPr txBox="1"/>
          <p:nvPr/>
        </p:nvSpPr>
        <p:spPr>
          <a:xfrm>
            <a:off x="792655" y="1520388"/>
            <a:ext cx="4420368" cy="2031325"/>
          </a:xfrm>
          <a:prstGeom prst="rect">
            <a:avLst/>
          </a:prstGeom>
          <a:noFill/>
        </p:spPr>
        <p:txBody>
          <a:bodyPr wrap="square">
            <a:spAutoFit/>
          </a:bodyPr>
          <a:lstStyle/>
          <a:p>
            <a:pPr indent="266700" algn="just">
              <a:spcBef>
                <a:spcPts val="1200"/>
              </a:spcBef>
              <a:spcAft>
                <a:spcPts val="1200"/>
              </a:spcAft>
            </a:pP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HCI</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是</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Host</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Controller</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之间的接口。从硬件角度看，它就是一个总线，比如</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USB</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或者</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UART</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等。从软件角度看，它就是一个个数据包，称为</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command</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event</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。具体的数据包格式（</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Part E, 7</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）我们这里就不讲解了，我们来讲讲为什么会有</a:t>
            </a:r>
            <a:r>
              <a:rPr lang="en-US" altLang="zh-CN" kern="100" dirty="0">
                <a:effectLst/>
                <a:latin typeface="Arial" panose="020B0604020202020204" pitchFamily="34" charset="0"/>
                <a:ea typeface="宋体" panose="02010600030101010101" pitchFamily="2" charset="-122"/>
                <a:cs typeface="Times New Roman" panose="02020603050405020304" pitchFamily="18" charset="0"/>
              </a:rPr>
              <a:t>HCI</a:t>
            </a:r>
            <a:r>
              <a:rPr lang="zh-CN" altLang="zh-CN" kern="100" dirty="0">
                <a:effectLst/>
                <a:latin typeface="Arial" panose="020B0604020202020204" pitchFamily="34" charset="0"/>
                <a:ea typeface="宋体" panose="02010600030101010101" pitchFamily="2" charset="-122"/>
                <a:cs typeface="Times New Roman" panose="02020603050405020304" pitchFamily="18" charset="0"/>
              </a:rPr>
              <a:t>这一层。</a:t>
            </a:r>
          </a:p>
        </p:txBody>
      </p:sp>
    </p:spTree>
    <p:custDataLst>
      <p:tags r:id="rId1"/>
    </p:custDataLst>
    <p:extLst>
      <p:ext uri="{BB962C8B-B14F-4D97-AF65-F5344CB8AC3E}">
        <p14:creationId xmlns:p14="http://schemas.microsoft.com/office/powerpoint/2010/main" val="3170323247"/>
      </p:ext>
    </p:extLst>
  </p:cSld>
  <p:clrMapOvr>
    <a:masterClrMapping/>
  </p:clrMapOvr>
  <p:transition advClick="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HCI(Host Controller Interface) 2</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 name="图片 5" descr="手机截图图社交软件的信息&#10;&#10;描述已自动生成">
            <a:extLst>
              <a:ext uri="{FF2B5EF4-FFF2-40B4-BE49-F238E27FC236}">
                <a16:creationId xmlns:a16="http://schemas.microsoft.com/office/drawing/2014/main" id="{149A029A-8685-46A4-8034-51EE90825FD1}"/>
              </a:ext>
            </a:extLst>
          </p:cNvPr>
          <p:cNvPicPr/>
          <p:nvPr/>
        </p:nvPicPr>
        <p:blipFill>
          <a:blip r:embed="rId5"/>
          <a:stretch>
            <a:fillRect/>
          </a:stretch>
        </p:blipFill>
        <p:spPr>
          <a:xfrm>
            <a:off x="6825006" y="1140643"/>
            <a:ext cx="4834423" cy="5491113"/>
          </a:xfrm>
          <a:prstGeom prst="rect">
            <a:avLst/>
          </a:prstGeom>
        </p:spPr>
      </p:pic>
      <p:sp>
        <p:nvSpPr>
          <p:cNvPr id="8" name="文本框 7">
            <a:extLst>
              <a:ext uri="{FF2B5EF4-FFF2-40B4-BE49-F238E27FC236}">
                <a16:creationId xmlns:a16="http://schemas.microsoft.com/office/drawing/2014/main" id="{BCC2C75C-24F5-4444-B9FD-C396FF23DB52}"/>
              </a:ext>
            </a:extLst>
          </p:cNvPr>
          <p:cNvSpPr txBox="1"/>
          <p:nvPr/>
        </p:nvSpPr>
        <p:spPr>
          <a:xfrm>
            <a:off x="457155" y="1177903"/>
            <a:ext cx="6094428" cy="5386090"/>
          </a:xfrm>
          <a:prstGeom prst="rect">
            <a:avLst/>
          </a:prstGeom>
          <a:noFill/>
        </p:spPr>
        <p:txBody>
          <a:bodyPr wrap="square">
            <a:spAutoFit/>
          </a:bodyPr>
          <a:lstStyle/>
          <a:p>
            <a:pPr indent="266700" algn="just">
              <a:spcBef>
                <a:spcPts val="1200"/>
              </a:spcBef>
              <a:spcAft>
                <a:spcPts val="1200"/>
              </a:spcAf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HCI</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最大的作用就是可以把</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Host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Controller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在硬件和软件层面进行分离。</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有的时候，一些芯片不具备（或者不想具备）射频能力，因为射频电路会增加芯片的设计难度。当它想要使用蓝牙功能时，宁愿在</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PCB</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上额外增加一颗蓝牙芯片。我们常见的智能电视、智能机顶盒、笔记本电脑等设备就经常这么干，外接一颗蓝牙和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Wi-Fi</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二合一的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combo</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芯片或者模块，而不是把蓝牙和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Wi-Fi</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集成在主</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AP</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中。这种情况下，如果</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Host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Controller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都放在蓝牙芯片里，那么</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AP</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上的蓝牙功能软件所对接的就是蓝牙芯片厂家提供的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API</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。这会导致一个问题，当产品更换其他厂家的蓝牙芯片的时候，就要大量修改</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AP</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上的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部分软件，因为不同厂家提供的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API</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是不一样的。那有没有办法不更改</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AP</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上的软件了，答案就是不使用厂家提供的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API</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，而是把</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Host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放在</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AP</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里自己搞定，然后直接使用</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HCI</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。只要符合</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SIG</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认证的设备都支持标准的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HCI commands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events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，无论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Host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或者</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Controller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的硬件怎么更换，只要硬件总线（</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USB</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或者</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UART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等）接上，就能正常通讯，无需为了适配软件而修改代码。</a:t>
            </a:r>
          </a:p>
        </p:txBody>
      </p:sp>
    </p:spTree>
    <p:custDataLst>
      <p:tags r:id="rId1"/>
    </p:custDataLst>
    <p:extLst>
      <p:ext uri="{BB962C8B-B14F-4D97-AF65-F5344CB8AC3E}">
        <p14:creationId xmlns:p14="http://schemas.microsoft.com/office/powerpoint/2010/main" val="367522329"/>
      </p:ext>
    </p:extLst>
  </p:cSld>
  <p:clrMapOvr>
    <a:masterClrMapping/>
  </p:clrMapOvr>
  <p:transition advClick="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fontScale="85000" lnSpcReduction="10000"/>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L2CAP(Logical Link Control and Adaptation Protocol) 1 </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 name="图片 9">
            <a:extLst>
              <a:ext uri="{FF2B5EF4-FFF2-40B4-BE49-F238E27FC236}">
                <a16:creationId xmlns:a16="http://schemas.microsoft.com/office/drawing/2014/main" id="{8648125D-133D-4F1B-A027-CB17AFD2EA38}"/>
              </a:ext>
            </a:extLst>
          </p:cNvPr>
          <p:cNvPicPr/>
          <p:nvPr/>
        </p:nvPicPr>
        <p:blipFill>
          <a:blip r:embed="rId5"/>
          <a:stretch>
            <a:fillRect/>
          </a:stretch>
        </p:blipFill>
        <p:spPr>
          <a:xfrm>
            <a:off x="6054311" y="1300552"/>
            <a:ext cx="5400040" cy="5218430"/>
          </a:xfrm>
          <a:prstGeom prst="rect">
            <a:avLst/>
          </a:prstGeom>
        </p:spPr>
      </p:pic>
      <p:sp>
        <p:nvSpPr>
          <p:cNvPr id="12" name="文本框 11">
            <a:extLst>
              <a:ext uri="{FF2B5EF4-FFF2-40B4-BE49-F238E27FC236}">
                <a16:creationId xmlns:a16="http://schemas.microsoft.com/office/drawing/2014/main" id="{AA80A4A9-BA62-41E5-8408-3D41C595B283}"/>
              </a:ext>
            </a:extLst>
          </p:cNvPr>
          <p:cNvSpPr txBox="1"/>
          <p:nvPr/>
        </p:nvSpPr>
        <p:spPr>
          <a:xfrm>
            <a:off x="737649" y="1300552"/>
            <a:ext cx="4993848" cy="1631216"/>
          </a:xfrm>
          <a:prstGeom prst="rect">
            <a:avLst/>
          </a:prstGeom>
          <a:noFill/>
        </p:spPr>
        <p:txBody>
          <a:bodyPr wrap="square">
            <a:spAutoFit/>
          </a:bodyPr>
          <a:lstStyle/>
          <a:p>
            <a:pPr indent="266700" algn="just">
              <a:spcBef>
                <a:spcPts val="1200"/>
              </a:spcBef>
              <a:spcAft>
                <a:spcPts val="1200"/>
              </a:spcAft>
            </a:pPr>
            <a:r>
              <a:rPr lang="en-US" altLang="zh-CN" sz="2000" kern="100" dirty="0">
                <a:effectLst/>
                <a:latin typeface="Arial" panose="020B0604020202020204" pitchFamily="34" charset="0"/>
                <a:ea typeface="宋体" panose="02010600030101010101" pitchFamily="2" charset="-122"/>
                <a:cs typeface="Times New Roman" panose="02020603050405020304" pitchFamily="18" charset="0"/>
              </a:rPr>
              <a:t>Logical Link Control and Adaptation Protocol</a:t>
            </a:r>
            <a:r>
              <a:rPr lang="zh-CN" altLang="zh-CN" sz="20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2000" kern="100" dirty="0">
                <a:effectLst/>
                <a:latin typeface="Arial" panose="020B0604020202020204" pitchFamily="34" charset="0"/>
                <a:ea typeface="宋体" panose="02010600030101010101" pitchFamily="2" charset="-122"/>
                <a:cs typeface="Times New Roman" panose="02020603050405020304" pitchFamily="18" charset="0"/>
              </a:rPr>
              <a:t>L2CAP</a:t>
            </a:r>
            <a:r>
              <a:rPr lang="zh-CN" altLang="zh-CN" sz="2000" kern="100" dirty="0">
                <a:effectLst/>
                <a:latin typeface="Arial" panose="020B0604020202020204" pitchFamily="34" charset="0"/>
                <a:ea typeface="宋体" panose="02010600030101010101" pitchFamily="2" charset="-122"/>
                <a:cs typeface="Times New Roman" panose="02020603050405020304" pitchFamily="18" charset="0"/>
              </a:rPr>
              <a:t>），中文：逻辑链路控制和适配协议。由于实际应用中很少会直接使用</a:t>
            </a:r>
            <a:r>
              <a:rPr lang="en-US" altLang="zh-CN" sz="2000" kern="100" dirty="0">
                <a:effectLst/>
                <a:latin typeface="Arial" panose="020B0604020202020204" pitchFamily="34" charset="0"/>
                <a:ea typeface="宋体" panose="02010600030101010101" pitchFamily="2" charset="-122"/>
                <a:cs typeface="Times New Roman" panose="02020603050405020304" pitchFamily="18" charset="0"/>
              </a:rPr>
              <a:t>L2CAP</a:t>
            </a:r>
            <a:r>
              <a:rPr lang="zh-CN" altLang="zh-CN" sz="2000" kern="100" dirty="0">
                <a:effectLst/>
                <a:latin typeface="Arial" panose="020B0604020202020204" pitchFamily="34" charset="0"/>
                <a:ea typeface="宋体" panose="02010600030101010101" pitchFamily="2" charset="-122"/>
                <a:cs typeface="Times New Roman" panose="02020603050405020304" pitchFamily="18" charset="0"/>
              </a:rPr>
              <a:t>，所以我们就快速地做一些简单介绍。</a:t>
            </a:r>
          </a:p>
        </p:txBody>
      </p:sp>
    </p:spTree>
    <p:custDataLst>
      <p:tags r:id="rId1"/>
    </p:custDataLst>
    <p:extLst>
      <p:ext uri="{BB962C8B-B14F-4D97-AF65-F5344CB8AC3E}">
        <p14:creationId xmlns:p14="http://schemas.microsoft.com/office/powerpoint/2010/main" val="3505221300"/>
      </p:ext>
    </p:extLst>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fontScale="85000" lnSpcReduction="10000"/>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L2CAP(Logical Link Control and Adaptation Protocol) 2 </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9" name="图片 8">
            <a:extLst>
              <a:ext uri="{FF2B5EF4-FFF2-40B4-BE49-F238E27FC236}">
                <a16:creationId xmlns:a16="http://schemas.microsoft.com/office/drawing/2014/main" id="{9FA453C4-70FA-4066-9F3F-0990288E8E76}"/>
              </a:ext>
            </a:extLst>
          </p:cNvPr>
          <p:cNvPicPr/>
          <p:nvPr/>
        </p:nvPicPr>
        <p:blipFill>
          <a:blip r:embed="rId5"/>
          <a:stretch>
            <a:fillRect/>
          </a:stretch>
        </p:blipFill>
        <p:spPr>
          <a:xfrm>
            <a:off x="6334804" y="1452067"/>
            <a:ext cx="5400040" cy="473075"/>
          </a:xfrm>
          <a:prstGeom prst="rect">
            <a:avLst/>
          </a:prstGeom>
        </p:spPr>
      </p:pic>
      <p:sp>
        <p:nvSpPr>
          <p:cNvPr id="11" name="文本框 10">
            <a:extLst>
              <a:ext uri="{FF2B5EF4-FFF2-40B4-BE49-F238E27FC236}">
                <a16:creationId xmlns:a16="http://schemas.microsoft.com/office/drawing/2014/main" id="{12BF0A79-BCEB-4F12-8565-0A99D56D404A}"/>
              </a:ext>
            </a:extLst>
          </p:cNvPr>
          <p:cNvSpPr txBox="1"/>
          <p:nvPr/>
        </p:nvSpPr>
        <p:spPr>
          <a:xfrm>
            <a:off x="298678" y="1004543"/>
            <a:ext cx="11594642" cy="584775"/>
          </a:xfrm>
          <a:prstGeom prst="rect">
            <a:avLst/>
          </a:prstGeom>
          <a:noFill/>
        </p:spPr>
        <p:txBody>
          <a:bodyPr wrap="square">
            <a:spAutoFit/>
          </a:bodyPr>
          <a:lstStyle/>
          <a:p>
            <a:pPr indent="266700" algn="just">
              <a:spcBef>
                <a:spcPts val="1200"/>
              </a:spcBef>
              <a:spcAft>
                <a:spcPts val="1200"/>
              </a:spcAft>
            </a:pPr>
            <a:r>
              <a:rPr lang="zh-CN" altLang="en-US" sz="1600" kern="100" dirty="0">
                <a:latin typeface="Arial" panose="020B0604020202020204" pitchFamily="34" charset="0"/>
                <a:ea typeface="宋体" panose="02010600030101010101" pitchFamily="2" charset="-122"/>
                <a:cs typeface="Times New Roman" panose="02020603050405020304" pitchFamily="18" charset="0"/>
              </a:rPr>
              <a:t>数据包格式：</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L2CAP </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格式比较简单，只有</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部分组成，</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Length</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Channel 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65535</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Information payload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p:txBody>
      </p:sp>
      <p:sp>
        <p:nvSpPr>
          <p:cNvPr id="13" name="文本框 12">
            <a:extLst>
              <a:ext uri="{FF2B5EF4-FFF2-40B4-BE49-F238E27FC236}">
                <a16:creationId xmlns:a16="http://schemas.microsoft.com/office/drawing/2014/main" id="{3FD7ADC8-08C4-4C9D-AB3D-5E29F4E751A2}"/>
              </a:ext>
            </a:extLst>
          </p:cNvPr>
          <p:cNvSpPr txBox="1"/>
          <p:nvPr/>
        </p:nvSpPr>
        <p:spPr>
          <a:xfrm>
            <a:off x="298678" y="1589318"/>
            <a:ext cx="5877650" cy="338554"/>
          </a:xfrm>
          <a:prstGeom prst="rect">
            <a:avLst/>
          </a:prstGeom>
          <a:noFill/>
        </p:spPr>
        <p:txBody>
          <a:bodyPr wrap="square">
            <a:spAutoFit/>
          </a:bodyPr>
          <a:lstStyle/>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个字节的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Length</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表示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Information payload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内数据的字节数。</a:t>
            </a:r>
          </a:p>
        </p:txBody>
      </p:sp>
      <p:pic>
        <p:nvPicPr>
          <p:cNvPr id="14" name="图片 13">
            <a:extLst>
              <a:ext uri="{FF2B5EF4-FFF2-40B4-BE49-F238E27FC236}">
                <a16:creationId xmlns:a16="http://schemas.microsoft.com/office/drawing/2014/main" id="{BD537B1B-0F62-418B-8F47-2A7ACBCC9DE0}"/>
              </a:ext>
            </a:extLst>
          </p:cNvPr>
          <p:cNvPicPr/>
          <p:nvPr/>
        </p:nvPicPr>
        <p:blipFill>
          <a:blip r:embed="rId6"/>
          <a:stretch>
            <a:fillRect/>
          </a:stretch>
        </p:blipFill>
        <p:spPr>
          <a:xfrm>
            <a:off x="6334804" y="2802148"/>
            <a:ext cx="5400040" cy="3490595"/>
          </a:xfrm>
          <a:prstGeom prst="rect">
            <a:avLst/>
          </a:prstGeom>
        </p:spPr>
      </p:pic>
      <p:sp>
        <p:nvSpPr>
          <p:cNvPr id="16" name="文本框 15">
            <a:extLst>
              <a:ext uri="{FF2B5EF4-FFF2-40B4-BE49-F238E27FC236}">
                <a16:creationId xmlns:a16="http://schemas.microsoft.com/office/drawing/2014/main" id="{BE92F08E-5F34-4277-9433-5695B105E1D5}"/>
              </a:ext>
            </a:extLst>
          </p:cNvPr>
          <p:cNvSpPr txBox="1"/>
          <p:nvPr/>
        </p:nvSpPr>
        <p:spPr>
          <a:xfrm>
            <a:off x="298678" y="1971421"/>
            <a:ext cx="6036126" cy="4278094"/>
          </a:xfrm>
          <a:prstGeom prst="rect">
            <a:avLst/>
          </a:prstGeom>
          <a:noFill/>
        </p:spPr>
        <p:txBody>
          <a:bodyPr wrap="square">
            <a:spAutoFit/>
          </a:bodyPr>
          <a:lstStyle/>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Channel ID: CID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指的是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L2CAP</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对接下层</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LL Data 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和上层协议的数据通道标识符。对于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，主要有</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channel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gn="just">
              <a:spcBef>
                <a:spcPts val="1200"/>
              </a:spcBef>
              <a:spcAft>
                <a:spcPts val="1200"/>
              </a:spcAft>
              <a:buFont typeface="Wingdings" panose="05000000000000000000" pitchFamily="2" charset="2"/>
              <a:buChar char=""/>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0x0004</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 protocol</a:t>
            </a:r>
            <a:r>
              <a:rPr lang="zh-CN" altLang="en-US" sz="1600" kern="100" dirty="0">
                <a:effectLst/>
                <a:latin typeface="Arial" panose="020B0604020202020204" pitchFamily="34" charset="0"/>
                <a:ea typeface="宋体" panose="02010600030101010101" pitchFamily="2" charset="-122"/>
                <a:cs typeface="Times New Roman" panose="02020603050405020304" pitchFamily="18" charset="0"/>
              </a:rPr>
              <a: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用于对接上面的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 protocol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）层的数据。</a:t>
            </a:r>
          </a:p>
          <a:p>
            <a:pPr marL="342900" lvl="0" indent="-342900" algn="just">
              <a:spcBef>
                <a:spcPts val="1200"/>
              </a:spcBef>
              <a:spcAft>
                <a:spcPts val="1200"/>
              </a:spcAft>
              <a:buFont typeface="Wingdings" panose="05000000000000000000" pitchFamily="2" charset="2"/>
              <a:buChar char=""/>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0x0005</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L2CAP LE Signaling channel</a:t>
            </a:r>
            <a:r>
              <a:rPr lang="zh-CN" altLang="en-US" sz="1600" kern="100" dirty="0">
                <a:latin typeface="Arial" panose="020B0604020202020204" pitchFamily="34" charset="0"/>
                <a:ea typeface="宋体" panose="02010600030101010101" pitchFamily="2" charset="-122"/>
                <a:cs typeface="Times New Roman" panose="02020603050405020304" pitchFamily="18" charset="0"/>
              </a:rPr>
              <a: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用于处理</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L2CAP</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的功能。</a:t>
            </a:r>
          </a:p>
          <a:p>
            <a:pPr marL="342900" lvl="0" indent="-342900" algn="just">
              <a:spcBef>
                <a:spcPts val="1200"/>
              </a:spcBef>
              <a:spcAft>
                <a:spcPts val="1200"/>
              </a:spcAft>
              <a:buFont typeface="Wingdings" panose="05000000000000000000" pitchFamily="2" charset="2"/>
              <a:buChar char=""/>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0x0006</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Security Manager protocol</a:t>
            </a:r>
            <a:r>
              <a:rPr lang="zh-CN" altLang="en-US" sz="1600" kern="100" dirty="0">
                <a:latin typeface="Arial" panose="020B0604020202020204" pitchFamily="34" charset="0"/>
                <a:ea typeface="宋体" panose="02010600030101010101" pitchFamily="2" charset="-122"/>
                <a:cs typeface="Times New Roman" panose="02020603050405020304" pitchFamily="18" charset="0"/>
              </a:rPr>
              <a: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用于对接上面的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Security Manager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SM</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）层的数据。</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注意，</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L2CAP</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里的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channel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和我们之前在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PHY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里说的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channel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不是同一个概念。</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PHY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里的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channel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指的是频道，是和具体的物理频率相关的。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L2CAP</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里的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channel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只是一个标识符而已，用于区分数据的来源和去向。</a:t>
            </a:r>
          </a:p>
        </p:txBody>
      </p:sp>
    </p:spTree>
    <p:custDataLst>
      <p:tags r:id="rId1"/>
    </p:custDataLst>
    <p:extLst>
      <p:ext uri="{BB962C8B-B14F-4D97-AF65-F5344CB8AC3E}">
        <p14:creationId xmlns:p14="http://schemas.microsoft.com/office/powerpoint/2010/main" val="1495595015"/>
      </p:ext>
    </p:extLst>
  </p:cSld>
  <p:clrMapOvr>
    <a:masterClrMapping/>
  </p:clrMapOvr>
  <p:transition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fontScale="85000" lnSpcReduction="10000"/>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L2CAP(Logical Link Control and Adaptation Protocol) 3 </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文本框 9">
            <a:extLst>
              <a:ext uri="{FF2B5EF4-FFF2-40B4-BE49-F238E27FC236}">
                <a16:creationId xmlns:a16="http://schemas.microsoft.com/office/drawing/2014/main" id="{5E824ABE-1860-4A50-B8BB-30B7721B61E9}"/>
              </a:ext>
            </a:extLst>
          </p:cNvPr>
          <p:cNvSpPr txBox="1"/>
          <p:nvPr/>
        </p:nvSpPr>
        <p:spPr>
          <a:xfrm>
            <a:off x="362886" y="1418479"/>
            <a:ext cx="11277689" cy="2339102"/>
          </a:xfrm>
          <a:prstGeom prst="rect">
            <a:avLst/>
          </a:prstGeom>
          <a:noFill/>
        </p:spPr>
        <p:txBody>
          <a:bodyPr wrap="square">
            <a:spAutoFit/>
          </a:bodyPr>
          <a:lstStyle/>
          <a:p>
            <a:pPr indent="266700" algn="just">
              <a:spcBef>
                <a:spcPts val="1200"/>
              </a:spcBef>
              <a:spcAft>
                <a:spcPts val="1200"/>
              </a:spcAf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Information payload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的长度范围是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65535</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字节。每个设备可以在这个范围内设定自己设备的最大值，称为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Maximum Transmission Unit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MTU</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）。比如某设备设定自己的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MTU</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512</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，那么它的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information payload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的长度范围就是是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512</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同学们肯定有疑问了，</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LL Data PDU</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的最大</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只有</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251</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个字节，</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L2CAP PDU</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搞那么长有什么用？这是为了上层用户考虑的。有时候用户自己的定义的应用数据包比较长，比如</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512</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字节一包。如果</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支持</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251</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字节的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，那么</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L2CAP</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会把这</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512</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字节拆分成</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包发给</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。对方设备的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L2CAP</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收到后这</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包后，会重组成一个完整的数据包，再发送给上层。</a:t>
            </a:r>
          </a:p>
        </p:txBody>
      </p:sp>
      <p:pic>
        <p:nvPicPr>
          <p:cNvPr id="12" name="图片 11">
            <a:extLst>
              <a:ext uri="{FF2B5EF4-FFF2-40B4-BE49-F238E27FC236}">
                <a16:creationId xmlns:a16="http://schemas.microsoft.com/office/drawing/2014/main" id="{36F151E6-567A-4479-BC91-086AD4467B61}"/>
              </a:ext>
            </a:extLst>
          </p:cNvPr>
          <p:cNvPicPr/>
          <p:nvPr/>
        </p:nvPicPr>
        <p:blipFill>
          <a:blip r:embed="rId5"/>
          <a:stretch>
            <a:fillRect/>
          </a:stretch>
        </p:blipFill>
        <p:spPr>
          <a:xfrm>
            <a:off x="5674936" y="3969007"/>
            <a:ext cx="6182419" cy="1639941"/>
          </a:xfrm>
          <a:prstGeom prst="rect">
            <a:avLst/>
          </a:prstGeom>
        </p:spPr>
      </p:pic>
      <p:sp>
        <p:nvSpPr>
          <p:cNvPr id="15" name="文本框 14">
            <a:extLst>
              <a:ext uri="{FF2B5EF4-FFF2-40B4-BE49-F238E27FC236}">
                <a16:creationId xmlns:a16="http://schemas.microsoft.com/office/drawing/2014/main" id="{FFACB5E7-C623-495F-BEE5-57C05D15EA56}"/>
              </a:ext>
            </a:extLst>
          </p:cNvPr>
          <p:cNvSpPr txBox="1"/>
          <p:nvPr/>
        </p:nvSpPr>
        <p:spPr>
          <a:xfrm>
            <a:off x="362886" y="3969007"/>
            <a:ext cx="5104659" cy="1754326"/>
          </a:xfrm>
          <a:prstGeom prst="rect">
            <a:avLst/>
          </a:prstGeom>
          <a:noFill/>
        </p:spPr>
        <p:txBody>
          <a:bodyPr wrap="square">
            <a:spAutoFit/>
          </a:bodyPr>
          <a:lstStyle/>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对方设备收到一个数据包后，如何知道数据包是不是被拆分的一部分呢？我们刚才讲的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数据包</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Header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中的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LLID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字段对此做了区分。</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LLID=0b10</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，表示是一个没有拆分的数据包或者是拆</a:t>
            </a:r>
            <a:r>
              <a:rPr lang="zh-CN" altLang="en-US" sz="1800" kern="100" dirty="0">
                <a:effectLst/>
                <a:latin typeface="Arial" panose="020B0604020202020204" pitchFamily="34" charset="0"/>
                <a:ea typeface="宋体" panose="02010600030101010101" pitchFamily="2" charset="-122"/>
                <a:cs typeface="Times New Roman" panose="02020603050405020304" pitchFamily="18" charset="0"/>
              </a:rPr>
              <a:t>分</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的数据包中的第一个；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LLID=0b01</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，表示是拆</a:t>
            </a:r>
            <a:r>
              <a:rPr lang="zh-CN" altLang="en-US" sz="1800" kern="100" dirty="0">
                <a:effectLst/>
                <a:latin typeface="Arial" panose="020B0604020202020204" pitchFamily="34" charset="0"/>
                <a:ea typeface="宋体" panose="02010600030101010101" pitchFamily="2" charset="-122"/>
                <a:cs typeface="Times New Roman" panose="02020603050405020304" pitchFamily="18" charset="0"/>
              </a:rPr>
              <a:t>分</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的后续数据包或者空包。</a:t>
            </a:r>
          </a:p>
        </p:txBody>
      </p:sp>
    </p:spTree>
    <p:custDataLst>
      <p:tags r:id="rId1"/>
    </p:custDataLst>
    <p:extLst>
      <p:ext uri="{BB962C8B-B14F-4D97-AF65-F5344CB8AC3E}">
        <p14:creationId xmlns:p14="http://schemas.microsoft.com/office/powerpoint/2010/main" val="973740453"/>
      </p:ext>
    </p:extLst>
  </p:cSld>
  <p:clrMapOvr>
    <a:masterClrMapping/>
  </p:clrMapOvr>
  <p:transition advClick="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GATT</a:t>
            </a: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ATT 1</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8" name="图片 7">
            <a:extLst>
              <a:ext uri="{FF2B5EF4-FFF2-40B4-BE49-F238E27FC236}">
                <a16:creationId xmlns:a16="http://schemas.microsoft.com/office/drawing/2014/main" id="{355B01D3-432E-4846-A11B-8CB1C16E777C}"/>
              </a:ext>
            </a:extLst>
          </p:cNvPr>
          <p:cNvPicPr/>
          <p:nvPr/>
        </p:nvPicPr>
        <p:blipFill>
          <a:blip r:embed="rId5"/>
          <a:stretch>
            <a:fillRect/>
          </a:stretch>
        </p:blipFill>
        <p:spPr>
          <a:xfrm>
            <a:off x="5656082" y="1093509"/>
            <a:ext cx="5682845" cy="5407001"/>
          </a:xfrm>
          <a:prstGeom prst="rect">
            <a:avLst/>
          </a:prstGeom>
        </p:spPr>
      </p:pic>
      <p:sp>
        <p:nvSpPr>
          <p:cNvPr id="9" name="文本框 8">
            <a:extLst>
              <a:ext uri="{FF2B5EF4-FFF2-40B4-BE49-F238E27FC236}">
                <a16:creationId xmlns:a16="http://schemas.microsoft.com/office/drawing/2014/main" id="{1BF4DEB4-9E73-4E62-8C77-718F7DBD9C7B}"/>
              </a:ext>
            </a:extLst>
          </p:cNvPr>
          <p:cNvSpPr txBox="1"/>
          <p:nvPr/>
        </p:nvSpPr>
        <p:spPr>
          <a:xfrm>
            <a:off x="777659" y="1234946"/>
            <a:ext cx="4736977" cy="1323439"/>
          </a:xfrm>
          <a:prstGeom prst="rect">
            <a:avLst/>
          </a:prstGeom>
          <a:noFill/>
        </p:spPr>
        <p:txBody>
          <a:bodyPr wrap="square">
            <a:spAutoFit/>
          </a:bodyPr>
          <a:lstStyle/>
          <a:p>
            <a:pPr indent="266700" algn="just">
              <a:spcBef>
                <a:spcPts val="1200"/>
              </a:spcBef>
              <a:spcAft>
                <a:spcPts val="1200"/>
              </a:spcAft>
            </a:pPr>
            <a:r>
              <a:rPr lang="en-US" altLang="zh-CN" sz="2000" kern="100" dirty="0">
                <a:effectLst/>
                <a:latin typeface="Arial" panose="020B0604020202020204" pitchFamily="34" charset="0"/>
                <a:ea typeface="宋体" panose="02010600030101010101" pitchFamily="2" charset="-122"/>
                <a:cs typeface="Times New Roman" panose="02020603050405020304" pitchFamily="18" charset="0"/>
              </a:rPr>
              <a:t>GATT</a:t>
            </a:r>
            <a:r>
              <a:rPr lang="zh-CN" altLang="zh-CN" sz="20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2000" kern="100" dirty="0">
                <a:effectLst/>
                <a:latin typeface="Arial" panose="020B0604020202020204" pitchFamily="34" charset="0"/>
                <a:ea typeface="宋体" panose="02010600030101010101" pitchFamily="2" charset="-122"/>
                <a:cs typeface="Times New Roman" panose="02020603050405020304" pitchFamily="18" charset="0"/>
              </a:rPr>
              <a:t>Generic Attribute Profile</a:t>
            </a:r>
            <a:r>
              <a:rPr lang="zh-CN" altLang="zh-CN" sz="2000" kern="100" dirty="0">
                <a:effectLst/>
                <a:latin typeface="Arial" panose="020B0604020202020204" pitchFamily="34" charset="0"/>
                <a:ea typeface="宋体" panose="02010600030101010101" pitchFamily="2" charset="-122"/>
                <a:cs typeface="Times New Roman" panose="02020603050405020304" pitchFamily="18" charset="0"/>
              </a:rPr>
              <a:t>，通用属性配置文件）和</a:t>
            </a:r>
            <a:r>
              <a:rPr lang="en-US" altLang="zh-CN" sz="2000" kern="100" dirty="0">
                <a:effectLst/>
                <a:latin typeface="Arial" panose="020B0604020202020204" pitchFamily="34" charset="0"/>
                <a:ea typeface="宋体" panose="02010600030101010101" pitchFamily="2" charset="-122"/>
                <a:cs typeface="Times New Roman" panose="02020603050405020304" pitchFamily="18" charset="0"/>
              </a:rPr>
              <a:t>ATT</a:t>
            </a:r>
            <a:r>
              <a:rPr lang="zh-CN" altLang="zh-CN" sz="20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2000" kern="100" dirty="0">
                <a:effectLst/>
                <a:latin typeface="Arial" panose="020B0604020202020204" pitchFamily="34" charset="0"/>
                <a:ea typeface="宋体" panose="02010600030101010101" pitchFamily="2" charset="-122"/>
                <a:cs typeface="Times New Roman" panose="02020603050405020304" pitchFamily="18" charset="0"/>
              </a:rPr>
              <a:t>Attribute Protocol</a:t>
            </a:r>
            <a:r>
              <a:rPr lang="zh-CN" altLang="zh-CN" sz="2000" kern="100" dirty="0">
                <a:effectLst/>
                <a:latin typeface="Arial" panose="020B0604020202020204" pitchFamily="34" charset="0"/>
                <a:ea typeface="宋体" panose="02010600030101010101" pitchFamily="2" charset="-122"/>
                <a:cs typeface="Times New Roman" panose="02020603050405020304" pitchFamily="18" charset="0"/>
              </a:rPr>
              <a:t>，属性协议）的关系十分紧密，所以我们合并到一起来讲解。</a:t>
            </a:r>
          </a:p>
        </p:txBody>
      </p:sp>
    </p:spTree>
    <p:custDataLst>
      <p:tags r:id="rId1"/>
    </p:custDataLst>
    <p:extLst>
      <p:ext uri="{BB962C8B-B14F-4D97-AF65-F5344CB8AC3E}">
        <p14:creationId xmlns:p14="http://schemas.microsoft.com/office/powerpoint/2010/main" val="768626859"/>
      </p:ext>
    </p:extLst>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GATT</a:t>
            </a: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ATT 2</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文本框 9">
            <a:extLst>
              <a:ext uri="{FF2B5EF4-FFF2-40B4-BE49-F238E27FC236}">
                <a16:creationId xmlns:a16="http://schemas.microsoft.com/office/drawing/2014/main" id="{53F3A9C6-01F4-488B-A436-DEC5EA2250F7}"/>
              </a:ext>
            </a:extLst>
          </p:cNvPr>
          <p:cNvSpPr txBox="1"/>
          <p:nvPr/>
        </p:nvSpPr>
        <p:spPr>
          <a:xfrm>
            <a:off x="1519286" y="1426468"/>
            <a:ext cx="9153426" cy="4308872"/>
          </a:xfrm>
          <a:prstGeom prst="rect">
            <a:avLst/>
          </a:prstGeom>
          <a:noFill/>
        </p:spPr>
        <p:txBody>
          <a:bodyPr wrap="square">
            <a:spAutoFit/>
          </a:bodyPr>
          <a:lstStyle/>
          <a:p>
            <a:pPr indent="266700" algn="just">
              <a:spcBef>
                <a:spcPts val="1200"/>
              </a:spcBef>
              <a:spcAft>
                <a:spcPts val="1200"/>
              </a:spcAf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en-US"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en-US" kern="100" dirty="0">
                <a:latin typeface="Arial" panose="020B0604020202020204" pitchFamily="34" charset="0"/>
                <a:ea typeface="宋体" panose="02010600030101010101" pitchFamily="2" charset="-122"/>
                <a:cs typeface="Times New Roman" panose="02020603050405020304" pitchFamily="18" charset="0"/>
              </a:rPr>
              <a:t>：</a:t>
            </a:r>
            <a:endParaRPr lang="en-US" altLang="zh-CN" sz="18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GATT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给相互传输数据两个设备定义了两种角色：</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通常指的是拥有数据的设备，</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指的是访问数据的设备。举个例子，一个带有心率检测功能的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手环和一个智能手机连接。手环产生心率数据，所以是一个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；手机读取手环的心率数据，所以是一个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注意，我们不要把</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sever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与</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的概念与</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Link Layer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与</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的概念搞混了。在刚才的例子中，手环是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同时也是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，手机是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同时也是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。之所以手环是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、手机是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，是因为手环广播、手机扫描并发起连接，与谁产生数据、谁读取数据没有关系。如果反过来，手机广播、手环扫描并发起连接，那就变成了手机是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，手环是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。但是实际情况中，由于</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设备的射频工作时间通常比</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设备要长，导致耗电量较大，所以把电池电量更大的手机作为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而把手环作为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。手环如此，其他大多数</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外设都是如此，比如耳机、遥控器等等，结果就是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设备通常就是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设备通常就是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1836450343"/>
      </p:ext>
    </p:extLst>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配置文件</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(Profile)</a:t>
            </a: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与属性</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(Attribute) 1</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 name="图片 5" descr="手机屏幕截图&#10;&#10;描述已自动生成">
            <a:extLst>
              <a:ext uri="{FF2B5EF4-FFF2-40B4-BE49-F238E27FC236}">
                <a16:creationId xmlns:a16="http://schemas.microsoft.com/office/drawing/2014/main" id="{0A77449C-7FD0-41D9-B624-A0FCB66C3350}"/>
              </a:ext>
            </a:extLst>
          </p:cNvPr>
          <p:cNvPicPr/>
          <p:nvPr/>
        </p:nvPicPr>
        <p:blipFill>
          <a:blip r:embed="rId5"/>
          <a:stretch>
            <a:fillRect/>
          </a:stretch>
        </p:blipFill>
        <p:spPr>
          <a:xfrm>
            <a:off x="7192651" y="1229065"/>
            <a:ext cx="4341639" cy="5096320"/>
          </a:xfrm>
          <a:prstGeom prst="rect">
            <a:avLst/>
          </a:prstGeom>
        </p:spPr>
      </p:pic>
      <p:sp>
        <p:nvSpPr>
          <p:cNvPr id="8" name="文本框 7">
            <a:extLst>
              <a:ext uri="{FF2B5EF4-FFF2-40B4-BE49-F238E27FC236}">
                <a16:creationId xmlns:a16="http://schemas.microsoft.com/office/drawing/2014/main" id="{F8985552-F600-4A25-B1C2-AF9EE724ADA7}"/>
              </a:ext>
            </a:extLst>
          </p:cNvPr>
          <p:cNvSpPr txBox="1"/>
          <p:nvPr/>
        </p:nvSpPr>
        <p:spPr>
          <a:xfrm>
            <a:off x="657710" y="1664386"/>
            <a:ext cx="6094428" cy="4401205"/>
          </a:xfrm>
          <a:prstGeom prst="rect">
            <a:avLst/>
          </a:prstGeom>
          <a:noFill/>
        </p:spPr>
        <p:txBody>
          <a:bodyPr wrap="square">
            <a:spAutoFit/>
          </a:bodyPr>
          <a:lstStyle/>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为了便于用户在应用层管理数据，</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GATT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定义了一种数据框架，称为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GATT Profile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（配置文件）。</a:t>
            </a:r>
          </a:p>
          <a:p>
            <a:pPr marL="342900" lvl="0" indent="-342900" algn="just">
              <a:spcBef>
                <a:spcPts val="1200"/>
              </a:spcBef>
              <a:spcAft>
                <a:spcPts val="1200"/>
              </a:spcAft>
              <a:buFont typeface="Wingdings" panose="05000000000000000000" pitchFamily="2" charset="2"/>
              <a:buChar char=""/>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Profile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由一个或多个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service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（服务）组成。</a:t>
            </a:r>
          </a:p>
          <a:p>
            <a:pPr marL="342900" lvl="0" indent="-342900" algn="just">
              <a:spcBef>
                <a:spcPts val="1200"/>
              </a:spcBef>
              <a:spcAft>
                <a:spcPts val="1200"/>
              </a:spcAft>
              <a:buFont typeface="Wingdings" panose="05000000000000000000" pitchFamily="2" charset="2"/>
              <a:buChar char=""/>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一个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service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可以</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include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（包含）其他</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service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gn="just">
              <a:spcBef>
                <a:spcPts val="1200"/>
              </a:spcBef>
              <a:spcAft>
                <a:spcPts val="1200"/>
              </a:spcAft>
              <a:buFont typeface="Wingdings" panose="05000000000000000000" pitchFamily="2" charset="2"/>
              <a:buChar char=""/>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一个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service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包含一个或多个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（特征）。</a:t>
            </a:r>
          </a:p>
          <a:p>
            <a:pPr marL="342900" lvl="0" indent="-342900" algn="just">
              <a:spcBef>
                <a:spcPts val="1200"/>
              </a:spcBef>
              <a:spcAft>
                <a:spcPts val="1200"/>
              </a:spcAft>
              <a:buFont typeface="Wingdings" panose="05000000000000000000" pitchFamily="2" charset="2"/>
              <a:buChar char=""/>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一个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由</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properties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（特性）、</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（数值）和可选的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descriptor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（描述）组成。</a:t>
            </a:r>
          </a:p>
          <a:p>
            <a:pPr indent="266700" algn="just">
              <a:spcBef>
                <a:spcPts val="1200"/>
              </a:spcBef>
              <a:spcAft>
                <a:spcPts val="1200"/>
              </a:spcAft>
              <a:tabLst>
                <a:tab pos="266700" algn="l"/>
                <a:tab pos="533400" algn="l"/>
                <a:tab pos="800100" algn="l"/>
                <a:tab pos="1066800" algn="l"/>
                <a:tab pos="1333500" algn="l"/>
                <a:tab pos="1600200" algn="l"/>
                <a:tab pos="1866900" algn="l"/>
                <a:tab pos="2133600" algn="l"/>
                <a:tab pos="2400300" algn="l"/>
              </a:tabLs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	GATT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只是定义了</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profile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的框架结构，里面各个字段的具体内容由用户定义。用户基于这个框架定义的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profile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称为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GATT based profile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（后续简称</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profile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316015985"/>
      </p:ext>
    </p:extLst>
  </p:cSld>
  <p:clrMapOvr>
    <a:masterClrMapping/>
  </p:clrMapOvr>
  <p:transition advClick="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配置文件</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(Profile)</a:t>
            </a: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与属性</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(Attribute) 2</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9" name="图片 8">
            <a:extLst>
              <a:ext uri="{FF2B5EF4-FFF2-40B4-BE49-F238E27FC236}">
                <a16:creationId xmlns:a16="http://schemas.microsoft.com/office/drawing/2014/main" id="{B4D592C0-2E8F-48F0-850A-2E51BDB606B6}"/>
              </a:ext>
            </a:extLst>
          </p:cNvPr>
          <p:cNvPicPr/>
          <p:nvPr/>
        </p:nvPicPr>
        <p:blipFill>
          <a:blip r:embed="rId5"/>
          <a:stretch>
            <a:fillRect/>
          </a:stretch>
        </p:blipFill>
        <p:spPr>
          <a:xfrm>
            <a:off x="6459691" y="996157"/>
            <a:ext cx="5400040" cy="2707775"/>
          </a:xfrm>
          <a:prstGeom prst="rect">
            <a:avLst/>
          </a:prstGeom>
        </p:spPr>
      </p:pic>
      <p:sp>
        <p:nvSpPr>
          <p:cNvPr id="10" name="文本框 9">
            <a:extLst>
              <a:ext uri="{FF2B5EF4-FFF2-40B4-BE49-F238E27FC236}">
                <a16:creationId xmlns:a16="http://schemas.microsoft.com/office/drawing/2014/main" id="{55721E56-14E5-41E6-BADE-F874E0339283}"/>
              </a:ext>
            </a:extLst>
          </p:cNvPr>
          <p:cNvSpPr txBox="1"/>
          <p:nvPr/>
        </p:nvSpPr>
        <p:spPr>
          <a:xfrm>
            <a:off x="457155" y="1251764"/>
            <a:ext cx="5685148" cy="2554545"/>
          </a:xfrm>
          <a:prstGeom prst="rect">
            <a:avLst/>
          </a:prstGeom>
          <a:noFill/>
        </p:spPr>
        <p:txBody>
          <a:bodyPr wrap="square">
            <a:spAutoFit/>
          </a:bodyPr>
          <a:lstStyle/>
          <a:p>
            <a:pPr indent="266700" algn="just">
              <a:spcBef>
                <a:spcPts val="1200"/>
              </a:spcBef>
              <a:spcAft>
                <a:spcPts val="1200"/>
              </a:spcAft>
              <a:tabLst>
                <a:tab pos="266700" algn="l"/>
                <a:tab pos="533400" algn="l"/>
                <a:tab pos="800100" algn="l"/>
                <a:tab pos="1066800" algn="l"/>
                <a:tab pos="1333500" algn="l"/>
                <a:tab pos="1600200" algn="l"/>
                <a:tab pos="1866900" algn="l"/>
                <a:tab pos="2133600" algn="l"/>
                <a:tab pos="2400300" algn="l"/>
              </a:tabLs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这么讲比较抽象，我们举一个实际的例子。比如我要做一个心率计，我可以给</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profile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定义</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services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：“心率”和“设备信息”。</a:t>
            </a:r>
          </a:p>
          <a:p>
            <a:pPr indent="266700" algn="just">
              <a:spcBef>
                <a:spcPts val="1200"/>
              </a:spcBef>
              <a:spcAft>
                <a:spcPts val="1200"/>
              </a:spcAft>
              <a:tabLst>
                <a:tab pos="266700" algn="l"/>
                <a:tab pos="533400" algn="l"/>
                <a:tab pos="800100" algn="l"/>
                <a:tab pos="1066800" algn="l"/>
                <a:tab pos="1333500" algn="l"/>
                <a:tab pos="1600200" algn="l"/>
                <a:tab pos="1866900" algn="l"/>
                <a:tab pos="2133600" algn="l"/>
                <a:tab pos="2400300" algn="l"/>
              </a:tabLst>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	</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“心率”</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service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里定义一个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叫做“心跳”。“心跳”的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properties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为“通知”和“可读”，“通知”表示心率计设备把“心跳”的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告诉对方设备，“可读”表示对方设备可以主动来读取“心跳”的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。而“心跳”的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就是具体的心跳数字，比如</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64</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跳</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分钟。“心跳”还可以有一个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descriptor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称为“通知开关”，蓝牙规定如果</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properties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包含“通知”功能就必须增加这个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descriptor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，它作用就像智能手机上给</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APP</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设定是否允许通知，它用于对方设备给心率计设置是否允许通知“心跳”的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p>
        </p:txBody>
      </p:sp>
      <p:sp>
        <p:nvSpPr>
          <p:cNvPr id="11" name="文本框 10">
            <a:extLst>
              <a:ext uri="{FF2B5EF4-FFF2-40B4-BE49-F238E27FC236}">
                <a16:creationId xmlns:a16="http://schemas.microsoft.com/office/drawing/2014/main" id="{77431B23-BED5-4C84-AF05-D125B36E527D}"/>
              </a:ext>
            </a:extLst>
          </p:cNvPr>
          <p:cNvSpPr txBox="1"/>
          <p:nvPr/>
        </p:nvSpPr>
        <p:spPr>
          <a:xfrm>
            <a:off x="263165" y="3908687"/>
            <a:ext cx="11596566" cy="2646878"/>
          </a:xfrm>
          <a:prstGeom prst="rect">
            <a:avLst/>
          </a:prstGeom>
          <a:noFill/>
        </p:spPr>
        <p:txBody>
          <a:bodyPr wrap="square">
            <a:spAutoFit/>
          </a:bodyPr>
          <a:lstStyle/>
          <a:p>
            <a:pPr indent="266700" algn="just">
              <a:spcBef>
                <a:spcPts val="1200"/>
              </a:spcBef>
              <a:spcAft>
                <a:spcPts val="1200"/>
              </a:spcAft>
              <a:tabLst>
                <a:tab pos="266700" algn="l"/>
                <a:tab pos="533400" algn="l"/>
                <a:tab pos="800100" algn="l"/>
                <a:tab pos="1066800" algn="l"/>
                <a:tab pos="1333500" algn="l"/>
                <a:tab pos="1600200" algn="l"/>
                <a:tab pos="1866900" algn="l"/>
                <a:tab pos="2133600" algn="l"/>
                <a:tab pos="2400300" algn="l"/>
              </a:tabLs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“设备信息”</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service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里定义两个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叫做“产品序列号”和“软件版本号”。 “产品序列号”的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properties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为“可读”，</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就是实际的序列号。“软件版本号”的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properties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为“可读”，</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就是实际的版本号。</a:t>
            </a:r>
          </a:p>
          <a:p>
            <a:pPr indent="266700" algn="just">
              <a:spcBef>
                <a:spcPts val="1200"/>
              </a:spcBef>
              <a:spcAft>
                <a:spcPts val="1200"/>
              </a:spcAft>
              <a:tabLst>
                <a:tab pos="266700" algn="l"/>
                <a:tab pos="533400" algn="l"/>
                <a:tab pos="800100" algn="l"/>
                <a:tab pos="1066800" algn="l"/>
                <a:tab pos="1333500" algn="l"/>
                <a:tab pos="1600200" algn="l"/>
                <a:tab pos="1866900" algn="l"/>
                <a:tab pos="2133600" algn="l"/>
                <a:tab pos="2400300" algn="l"/>
              </a:tabLst>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	</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蓝牙官方定义了一些常用的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profile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service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，可以在</a:t>
            </a:r>
            <a:r>
              <a:rPr lang="en-US" altLang="zh-CN" sz="1400" u="sng" kern="100" dirty="0">
                <a:effectLst/>
                <a:latin typeface="Arial" panose="020B0604020202020204" pitchFamily="34" charset="0"/>
                <a:ea typeface="宋体" panose="02010600030101010101" pitchFamily="2" charset="-122"/>
                <a:cs typeface="Times New Roman" panose="02020603050405020304" pitchFamily="18" charset="0"/>
                <a:hlinkClick r:id="rId6">
                  <a:extLst>
                    <a:ext uri="{A12FA001-AC4F-418D-AE19-62706E023703}">
                      <ahyp:hlinkClr xmlns:ahyp="http://schemas.microsoft.com/office/drawing/2018/hyperlinkcolor" val="tx"/>
                    </a:ext>
                  </a:extLst>
                </a:hlinkClick>
              </a:rPr>
              <a:t>https://www.bluetooth.com/specifications/gatt/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查询。用户也可以自己定义私有的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profile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service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。一些公司也定义并公开了自己</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service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，比如</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Apple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ANCS (The Apple Notification Center Service)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用于</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Apple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设备向</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设备推送通知 </a:t>
            </a:r>
            <a:r>
              <a:rPr lang="en-US" altLang="zh-CN" sz="1400" u="sng" kern="100" dirty="0">
                <a:effectLst/>
                <a:latin typeface="Arial" panose="020B0604020202020204" pitchFamily="34" charset="0"/>
                <a:ea typeface="宋体"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rPr>
              <a:t>https://developer.apple.com/library/archive/documentation/CoreBluetooth/Reference/AppleNotificationCenterServiceSpecification/Specification/Specification.html#//apple_ref/doc/uid/TP40013460-CH1-SW7</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，又比如</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Nordic</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NUS (Nordic UART Service)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用于数据透传</a:t>
            </a:r>
            <a:r>
              <a:rPr lang="en-US" altLang="zh-CN" sz="1400" u="sng" kern="100" dirty="0">
                <a:effectLst/>
                <a:latin typeface="Arial" panose="020B0604020202020204" pitchFamily="34" charset="0"/>
                <a:ea typeface="宋体" panose="02010600030101010101" pitchFamily="2" charset="-122"/>
                <a:cs typeface="Times New Roman" panose="02020603050405020304" pitchFamily="18" charset="0"/>
                <a:hlinkClick r:id="rId8">
                  <a:extLst>
                    <a:ext uri="{A12FA001-AC4F-418D-AE19-62706E023703}">
                      <ahyp:hlinkClr xmlns:ahyp="http://schemas.microsoft.com/office/drawing/2018/hyperlinkcolor" val="tx"/>
                    </a:ext>
                  </a:extLst>
                </a:hlinkClick>
              </a:rPr>
              <a:t>https://developer.nordicsemi.com/nRF_Connect_SDK/doc/latest/nrf/include/bluetooth/services/nus.html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tabLst>
                <a:tab pos="266700" algn="l"/>
                <a:tab pos="533400" algn="l"/>
                <a:tab pos="800100" algn="l"/>
                <a:tab pos="1066800" algn="l"/>
                <a:tab pos="1333500" algn="l"/>
                <a:tab pos="1600200" algn="l"/>
                <a:tab pos="1866900" algn="l"/>
                <a:tab pos="2133600" algn="l"/>
                <a:tab pos="2400300" algn="l"/>
              </a:tabLst>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	Profile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内的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service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（包含</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properties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descriptor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四者都以</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的形式存储，称为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attribute caching</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。或者说</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service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descriptor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的信息就是不同种类的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表现形式，</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profile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结构的存储就是一堆</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的存储。</a:t>
            </a:r>
          </a:p>
        </p:txBody>
      </p:sp>
    </p:spTree>
    <p:custDataLst>
      <p:tags r:id="rId1"/>
    </p:custDataLst>
    <p:extLst>
      <p:ext uri="{BB962C8B-B14F-4D97-AF65-F5344CB8AC3E}">
        <p14:creationId xmlns:p14="http://schemas.microsoft.com/office/powerpoint/2010/main" val="1438334686"/>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43510"/>
            <a:ext cx="9308465" cy="910590"/>
          </a:xfrm>
        </p:spPr>
        <p:txBody>
          <a:bodyPr>
            <a:normAutofit/>
          </a:bodyPr>
          <a:lstStyle/>
          <a:p>
            <a:pPr indent="0" algn="l"/>
            <a:r>
              <a:rPr lang="en-US" altLang="zh-CN" dirty="0">
                <a:cs typeface="微软雅黑" panose="020B0503020204020204" pitchFamily="34" charset="-122"/>
                <a:sym typeface="+mn-ea"/>
              </a:rPr>
              <a:t>Physical Layer(PHY)</a:t>
            </a:r>
            <a:endParaRPr lang="zh-CN" altLang="en-US" dirty="0">
              <a:cs typeface="微软雅黑" panose="020B0503020204020204" pitchFamily="34" charset="-122"/>
              <a:sym typeface="+mn-ea"/>
            </a:endParaRPr>
          </a:p>
        </p:txBody>
      </p:sp>
      <p:sp>
        <p:nvSpPr>
          <p:cNvPr id="12" name="文本框 11">
            <a:extLst>
              <a:ext uri="{FF2B5EF4-FFF2-40B4-BE49-F238E27FC236}">
                <a16:creationId xmlns:a16="http://schemas.microsoft.com/office/drawing/2014/main" id="{B2C94EFE-0556-437F-809E-941F71AC8EFA}"/>
              </a:ext>
            </a:extLst>
          </p:cNvPr>
          <p:cNvSpPr txBox="1"/>
          <p:nvPr/>
        </p:nvSpPr>
        <p:spPr>
          <a:xfrm>
            <a:off x="6396903" y="1790563"/>
            <a:ext cx="3999451" cy="2031325"/>
          </a:xfrm>
          <a:prstGeom prst="rect">
            <a:avLst/>
          </a:prstGeom>
          <a:noFill/>
        </p:spPr>
        <p:txBody>
          <a:bodyPr wrap="square">
            <a:spAutoFit/>
          </a:bodyPr>
          <a:lstStyle/>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上节课我们讲到，</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的数据通道主要分为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37</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38</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39</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频道</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advertising physical channel</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和另外</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37</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个频道</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data physical channel</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，并且主讲了</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advertising physical channel</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的数据。这节课我们从基于连接（</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connection</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data physical channel</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开始讲起。</a:t>
            </a:r>
          </a:p>
        </p:txBody>
      </p:sp>
      <p:pic>
        <p:nvPicPr>
          <p:cNvPr id="5" name="图片 4">
            <a:extLst>
              <a:ext uri="{FF2B5EF4-FFF2-40B4-BE49-F238E27FC236}">
                <a16:creationId xmlns:a16="http://schemas.microsoft.com/office/drawing/2014/main" id="{985A8034-BE9A-42F0-8967-E9B10A4CC2FC}"/>
              </a:ext>
            </a:extLst>
          </p:cNvPr>
          <p:cNvPicPr/>
          <p:nvPr/>
        </p:nvPicPr>
        <p:blipFill>
          <a:blip r:embed="rId3"/>
          <a:stretch>
            <a:fillRect/>
          </a:stretch>
        </p:blipFill>
        <p:spPr>
          <a:xfrm>
            <a:off x="695960" y="1212673"/>
            <a:ext cx="5400040" cy="5218430"/>
          </a:xfrm>
          <a:prstGeom prst="rect">
            <a:avLst/>
          </a:prstGeom>
        </p:spPr>
      </p:pic>
    </p:spTree>
    <p:custDataLst>
      <p:tags r:id="rId1"/>
    </p:custDataLst>
  </p:cSld>
  <p:clrMapOvr>
    <a:masterClrMapping/>
  </p:clrMapOvr>
  <p:transition spd="slow" advClick="0">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配置文件</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(Profile)</a:t>
            </a: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与属性</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(Attribute) 3</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a:extLst>
              <a:ext uri="{FF2B5EF4-FFF2-40B4-BE49-F238E27FC236}">
                <a16:creationId xmlns:a16="http://schemas.microsoft.com/office/drawing/2014/main" id="{08AE362D-B35D-45AF-A201-3207163125F2}"/>
              </a:ext>
            </a:extLst>
          </p:cNvPr>
          <p:cNvSpPr txBox="1"/>
          <p:nvPr/>
        </p:nvSpPr>
        <p:spPr>
          <a:xfrm>
            <a:off x="982745" y="1679932"/>
            <a:ext cx="6094428" cy="3785652"/>
          </a:xfrm>
          <a:prstGeom prst="rect">
            <a:avLst/>
          </a:prstGeom>
          <a:noFill/>
        </p:spPr>
        <p:txBody>
          <a:bodyPr wrap="square">
            <a:spAutoFit/>
          </a:bodyPr>
          <a:lstStyle/>
          <a:p>
            <a:pPr indent="266700" algn="just">
              <a:spcBef>
                <a:spcPts val="1200"/>
              </a:spcBef>
              <a:spcAft>
                <a:spcPts val="1200"/>
              </a:spcAft>
              <a:tabLst>
                <a:tab pos="266700" algn="l"/>
                <a:tab pos="533400" algn="l"/>
                <a:tab pos="800100" algn="l"/>
                <a:tab pos="1066800" algn="l"/>
                <a:tab pos="1333500" algn="l"/>
                <a:tab pos="1600200" algn="l"/>
                <a:tab pos="1866900" algn="l"/>
                <a:tab pos="2133600" algn="l"/>
                <a:tab pos="2400300" algn="l"/>
              </a:tabLs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也是双方设备传输</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profile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数据的基本单位。</a:t>
            </a:r>
          </a:p>
          <a:p>
            <a:pPr indent="266700" algn="just">
              <a:spcBef>
                <a:spcPts val="1200"/>
              </a:spcBef>
              <a:spcAft>
                <a:spcPts val="1200"/>
              </a:spcAf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 caching</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（或者说</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profile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结构）由</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定义并存储。</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与</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连接后，</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通过读取</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 caching</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就能够知道</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profile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结构了，这个过程称为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discovery</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，有</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service discovery</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characteristic discovery</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descriptor discovery</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tabLst>
                <a:tab pos="266700" algn="l"/>
                <a:tab pos="533400" algn="l"/>
                <a:tab pos="800100" algn="l"/>
                <a:tab pos="1066800" algn="l"/>
                <a:tab pos="1333500" algn="l"/>
                <a:tab pos="1600200" algn="l"/>
                <a:tab pos="1866900" algn="l"/>
                <a:tab pos="2133600" algn="l"/>
                <a:tab pos="2400300" algn="l"/>
              </a:tabLs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 caching</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是在用户自定义</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GATT based profile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的时候需要编辑的内容，所以我们要花一些时间进行讲解。</a:t>
            </a:r>
          </a:p>
          <a:p>
            <a:pPr indent="266700" algn="just">
              <a:spcBef>
                <a:spcPts val="1200"/>
              </a:spcBef>
              <a:spcAft>
                <a:spcPts val="1200"/>
              </a:spcAft>
              <a:tabLst>
                <a:tab pos="266700" algn="l"/>
                <a:tab pos="533400" algn="l"/>
                <a:tab pos="800100" algn="l"/>
                <a:tab pos="1066800" algn="l"/>
                <a:tab pos="1333500" algn="l"/>
                <a:tab pos="1600200" algn="l"/>
                <a:tab pos="1866900" algn="l"/>
                <a:tab pos="2133600" algn="l"/>
                <a:tab pos="2400300" algn="l"/>
              </a:tabLst>
            </a:pPr>
            <a:r>
              <a:rPr lang="zh-CN" altLang="zh-CN" sz="1800" kern="100">
                <a:effectLst/>
                <a:latin typeface="Arial" panose="020B0604020202020204" pitchFamily="34" charset="0"/>
                <a:ea typeface="宋体" panose="02010600030101010101" pitchFamily="2" charset="-122"/>
                <a:cs typeface="Times New Roman" panose="02020603050405020304" pitchFamily="18" charset="0"/>
              </a:rPr>
              <a:t>还是</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以刚才的心率计为例子，</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profile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会以表格中的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顺序进行存储。</a:t>
            </a:r>
          </a:p>
        </p:txBody>
      </p:sp>
      <p:graphicFrame>
        <p:nvGraphicFramePr>
          <p:cNvPr id="3" name="表格 2">
            <a:extLst>
              <a:ext uri="{FF2B5EF4-FFF2-40B4-BE49-F238E27FC236}">
                <a16:creationId xmlns:a16="http://schemas.microsoft.com/office/drawing/2014/main" id="{B67B4736-0B00-4BB8-90AD-D051CFBA3549}"/>
              </a:ext>
            </a:extLst>
          </p:cNvPr>
          <p:cNvGraphicFramePr>
            <a:graphicFrameLocks noGrp="1"/>
          </p:cNvGraphicFramePr>
          <p:nvPr>
            <p:extLst>
              <p:ext uri="{D42A27DB-BD31-4B8C-83A1-F6EECF244321}">
                <p14:modId xmlns:p14="http://schemas.microsoft.com/office/powerpoint/2010/main" val="3197393274"/>
              </p:ext>
            </p:extLst>
          </p:nvPr>
        </p:nvGraphicFramePr>
        <p:xfrm>
          <a:off x="7607431" y="1556191"/>
          <a:ext cx="3921550" cy="4033901"/>
        </p:xfrm>
        <a:graphic>
          <a:graphicData uri="http://schemas.openxmlformats.org/drawingml/2006/table">
            <a:tbl>
              <a:tblPr firstRow="1" firstCol="1" bandRow="1">
                <a:tableStyleId>{5C22544A-7EE6-4342-B048-85BDC9FD1C3A}</a:tableStyleId>
              </a:tblPr>
              <a:tblGrid>
                <a:gridCol w="1897330">
                  <a:extLst>
                    <a:ext uri="{9D8B030D-6E8A-4147-A177-3AD203B41FA5}">
                      <a16:colId xmlns:a16="http://schemas.microsoft.com/office/drawing/2014/main" val="3708756078"/>
                    </a:ext>
                  </a:extLst>
                </a:gridCol>
                <a:gridCol w="2024220">
                  <a:extLst>
                    <a:ext uri="{9D8B030D-6E8A-4147-A177-3AD203B41FA5}">
                      <a16:colId xmlns:a16="http://schemas.microsoft.com/office/drawing/2014/main" val="1490564701"/>
                    </a:ext>
                  </a:extLst>
                </a:gridCol>
              </a:tblGrid>
              <a:tr h="487820">
                <a:tc>
                  <a:txBody>
                    <a:bodyPr/>
                    <a:lstStyle/>
                    <a:p>
                      <a:pPr indent="612140" algn="just"/>
                      <a:r>
                        <a:rPr lang="zh-CN" sz="1050" kern="100">
                          <a:effectLst/>
                        </a:rPr>
                        <a:t>名称</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12140" algn="just"/>
                      <a:r>
                        <a:rPr lang="en-US" sz="1050" kern="100">
                          <a:effectLst/>
                        </a:rPr>
                        <a:t>Attribute Type</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385186895"/>
                  </a:ext>
                </a:extLst>
              </a:tr>
              <a:tr h="394009">
                <a:tc>
                  <a:txBody>
                    <a:bodyPr/>
                    <a:lstStyle/>
                    <a:p>
                      <a:pPr indent="609600" algn="just"/>
                      <a:r>
                        <a:rPr lang="zh-CN" sz="1050" kern="100">
                          <a:effectLst/>
                        </a:rPr>
                        <a:t>心率</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Service</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031498454"/>
                  </a:ext>
                </a:extLst>
              </a:tr>
              <a:tr h="394009">
                <a:tc>
                  <a:txBody>
                    <a:bodyPr/>
                    <a:lstStyle/>
                    <a:p>
                      <a:pPr indent="609600" algn="just"/>
                      <a:r>
                        <a:rPr lang="zh-CN" sz="1050" kern="100">
                          <a:effectLst/>
                        </a:rPr>
                        <a:t>心跳</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Characteristic</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4211702857"/>
                  </a:ext>
                </a:extLst>
              </a:tr>
              <a:tr h="394009">
                <a:tc>
                  <a:txBody>
                    <a:bodyPr/>
                    <a:lstStyle/>
                    <a:p>
                      <a:pPr indent="609600" algn="just"/>
                      <a:r>
                        <a:rPr lang="zh-CN" sz="1050" kern="100">
                          <a:effectLst/>
                        </a:rPr>
                        <a:t>心跳</a:t>
                      </a:r>
                      <a:r>
                        <a:rPr lang="en-US" sz="1050" kern="100">
                          <a:effectLst/>
                        </a:rPr>
                        <a:t>/</a:t>
                      </a:r>
                      <a:r>
                        <a:rPr lang="zh-CN" sz="1050" kern="100">
                          <a:effectLst/>
                        </a:rPr>
                        <a:t>分钟</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Value</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943230104"/>
                  </a:ext>
                </a:extLst>
              </a:tr>
              <a:tr h="394009">
                <a:tc>
                  <a:txBody>
                    <a:bodyPr/>
                    <a:lstStyle/>
                    <a:p>
                      <a:pPr indent="609600" algn="just"/>
                      <a:r>
                        <a:rPr lang="zh-CN" sz="1050" kern="100">
                          <a:effectLst/>
                        </a:rPr>
                        <a:t>通知开关</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Descriptor</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883101173"/>
                  </a:ext>
                </a:extLst>
              </a:tr>
              <a:tr h="394009">
                <a:tc>
                  <a:txBody>
                    <a:bodyPr/>
                    <a:lstStyle/>
                    <a:p>
                      <a:pPr indent="609600" algn="just"/>
                      <a:r>
                        <a:rPr lang="zh-CN" sz="1050" kern="100">
                          <a:effectLst/>
                        </a:rPr>
                        <a:t>设备信息</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Service</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731730043"/>
                  </a:ext>
                </a:extLst>
              </a:tr>
              <a:tr h="394009">
                <a:tc>
                  <a:txBody>
                    <a:bodyPr/>
                    <a:lstStyle/>
                    <a:p>
                      <a:pPr indent="609600" algn="just"/>
                      <a:r>
                        <a:rPr lang="zh-CN" sz="1050" kern="100">
                          <a:effectLst/>
                        </a:rPr>
                        <a:t>产品序列号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Characteristic</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109669660"/>
                  </a:ext>
                </a:extLst>
              </a:tr>
              <a:tr h="394009">
                <a:tc>
                  <a:txBody>
                    <a:bodyPr/>
                    <a:lstStyle/>
                    <a:p>
                      <a:pPr indent="609600" algn="just"/>
                      <a:r>
                        <a:rPr lang="zh-CN" sz="1050" kern="100">
                          <a:effectLst/>
                        </a:rPr>
                        <a:t>序列号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Value</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687788216"/>
                  </a:ext>
                </a:extLst>
              </a:tr>
              <a:tr h="394009">
                <a:tc>
                  <a:txBody>
                    <a:bodyPr/>
                    <a:lstStyle/>
                    <a:p>
                      <a:pPr indent="609600" algn="just"/>
                      <a:r>
                        <a:rPr lang="zh-CN" sz="1050" kern="100">
                          <a:effectLst/>
                        </a:rPr>
                        <a:t>软件版本号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Characteristic</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349543082"/>
                  </a:ext>
                </a:extLst>
              </a:tr>
              <a:tr h="394009">
                <a:tc>
                  <a:txBody>
                    <a:bodyPr/>
                    <a:lstStyle/>
                    <a:p>
                      <a:pPr indent="609600" algn="just"/>
                      <a:r>
                        <a:rPr lang="zh-CN" sz="1050" kern="100">
                          <a:effectLst/>
                        </a:rPr>
                        <a:t>版本号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dirty="0">
                          <a:effectLst/>
                        </a:rPr>
                        <a:t>Value</a:t>
                      </a:r>
                      <a:endParaRPr lang="zh-CN" sz="1050" kern="100" dirty="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991112337"/>
                  </a:ext>
                </a:extLst>
              </a:tr>
            </a:tbl>
          </a:graphicData>
        </a:graphic>
      </p:graphicFrame>
    </p:spTree>
    <p:custDataLst>
      <p:tags r:id="rId1"/>
    </p:custDataLst>
    <p:extLst>
      <p:ext uri="{BB962C8B-B14F-4D97-AF65-F5344CB8AC3E}">
        <p14:creationId xmlns:p14="http://schemas.microsoft.com/office/powerpoint/2010/main" val="1643296061"/>
      </p:ext>
    </p:extLst>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属性</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(Attribute) </a:t>
            </a: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组成</a:t>
            </a:r>
          </a:p>
        </p:txBody>
      </p:sp>
      <p:sp>
        <p:nvSpPr>
          <p:cNvPr id="9" name="文本框 8">
            <a:extLst>
              <a:ext uri="{FF2B5EF4-FFF2-40B4-BE49-F238E27FC236}">
                <a16:creationId xmlns:a16="http://schemas.microsoft.com/office/drawing/2014/main" id="{4C9AD88A-C2FC-4DB2-9BA7-70A6EF3D3C3E}"/>
              </a:ext>
            </a:extLst>
          </p:cNvPr>
          <p:cNvSpPr txBox="1"/>
          <p:nvPr/>
        </p:nvSpPr>
        <p:spPr>
          <a:xfrm>
            <a:off x="1058159" y="1335953"/>
            <a:ext cx="6094428" cy="2708434"/>
          </a:xfrm>
          <a:prstGeom prst="rect">
            <a:avLst/>
          </a:prstGeom>
          <a:noFill/>
        </p:spPr>
        <p:txBody>
          <a:bodyPr wrap="square">
            <a:spAutoFit/>
          </a:bodyPr>
          <a:lstStyle/>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一个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由</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4</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部分组成：</a:t>
            </a:r>
            <a:endParaRPr lang="en-US" altLang="zh-CN" sz="1800" kern="100" dirty="0">
              <a:effectLst/>
              <a:latin typeface="Arial" panose="020B0604020202020204" pitchFamily="34" charset="0"/>
              <a:ea typeface="宋体" panose="02010600030101010101" pitchFamily="2" charset="-122"/>
              <a:cs typeface="Times New Roman" panose="02020603050405020304" pitchFamily="18" charset="0"/>
            </a:endParaRPr>
          </a:p>
          <a:p>
            <a:pPr marL="285750" indent="-285750" algn="just">
              <a:spcBef>
                <a:spcPts val="1200"/>
              </a:spcBef>
              <a:spcAft>
                <a:spcPts val="1200"/>
              </a:spcAft>
              <a:buFont typeface="Arial" panose="020B0604020202020204" pitchFamily="34" charset="0"/>
              <a:buChar char="•"/>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Handle</a:t>
            </a:r>
            <a:endParaRPr lang="en-US" altLang="zh-CN" kern="100" dirty="0">
              <a:latin typeface="Arial" panose="020B0604020202020204" pitchFamily="34" charset="0"/>
              <a:ea typeface="宋体" panose="02010600030101010101" pitchFamily="2" charset="-122"/>
              <a:cs typeface="Times New Roman" panose="02020603050405020304" pitchFamily="18" charset="0"/>
            </a:endParaRPr>
          </a:p>
          <a:p>
            <a:pPr marL="285750" indent="-285750" algn="just">
              <a:spcBef>
                <a:spcPts val="1200"/>
              </a:spcBef>
              <a:spcAft>
                <a:spcPts val="1200"/>
              </a:spcAft>
              <a:buFont typeface="Arial" panose="020B0604020202020204" pitchFamily="34" charset="0"/>
              <a:buChar char="•"/>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Type</a:t>
            </a:r>
            <a:endParaRPr lang="en-US" altLang="zh-CN" kern="100" dirty="0">
              <a:latin typeface="Arial" panose="020B0604020202020204" pitchFamily="34" charset="0"/>
              <a:ea typeface="宋体" panose="02010600030101010101" pitchFamily="2" charset="-122"/>
              <a:cs typeface="Times New Roman" panose="02020603050405020304" pitchFamily="18" charset="0"/>
            </a:endParaRPr>
          </a:p>
          <a:p>
            <a:pPr marL="285750" indent="-285750" algn="just">
              <a:spcBef>
                <a:spcPts val="1200"/>
              </a:spcBef>
              <a:spcAft>
                <a:spcPts val="1200"/>
              </a:spcAft>
              <a:buFont typeface="Arial" panose="020B0604020202020204" pitchFamily="34" charset="0"/>
              <a:buChar char="•"/>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Value</a:t>
            </a:r>
            <a:endParaRPr lang="en-US" altLang="zh-CN" kern="100" dirty="0">
              <a:latin typeface="Arial" panose="020B0604020202020204" pitchFamily="34" charset="0"/>
              <a:ea typeface="宋体" panose="02010600030101010101" pitchFamily="2" charset="-122"/>
              <a:cs typeface="Times New Roman" panose="02020603050405020304" pitchFamily="18" charset="0"/>
            </a:endParaRPr>
          </a:p>
          <a:p>
            <a:pPr marL="285750" indent="-285750" algn="just">
              <a:spcBef>
                <a:spcPts val="1200"/>
              </a:spcBef>
              <a:spcAft>
                <a:spcPts val="1200"/>
              </a:spcAft>
              <a:buFont typeface="Arial" panose="020B0604020202020204" pitchFamily="34" charset="0"/>
              <a:buChar char="•"/>
            </a:pPr>
            <a:r>
              <a:rPr lang="en-US" altLang="zh-CN" kern="100" dirty="0">
                <a:latin typeface="Arial" panose="020B0604020202020204" pitchFamily="34" charset="0"/>
                <a:ea typeface="宋体" panose="02010600030101010101" pitchFamily="2" charset="-122"/>
                <a:cs typeface="Times New Roman" panose="02020603050405020304" pitchFamily="18" charset="0"/>
              </a:rPr>
              <a:t>P</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ermissions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4151121611"/>
      </p:ext>
    </p:extLst>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Handle</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2" name="表格 1">
            <a:extLst>
              <a:ext uri="{FF2B5EF4-FFF2-40B4-BE49-F238E27FC236}">
                <a16:creationId xmlns:a16="http://schemas.microsoft.com/office/drawing/2014/main" id="{A4BC85EA-E7CB-4BFA-BF08-2712EB0B3ADE}"/>
              </a:ext>
            </a:extLst>
          </p:cNvPr>
          <p:cNvGraphicFramePr>
            <a:graphicFrameLocks noGrp="1"/>
          </p:cNvGraphicFramePr>
          <p:nvPr>
            <p:extLst>
              <p:ext uri="{D42A27DB-BD31-4B8C-83A1-F6EECF244321}">
                <p14:modId xmlns:p14="http://schemas.microsoft.com/office/powerpoint/2010/main" val="3327281338"/>
              </p:ext>
            </p:extLst>
          </p:nvPr>
        </p:nvGraphicFramePr>
        <p:xfrm>
          <a:off x="6365164" y="1855174"/>
          <a:ext cx="5209425" cy="1668094"/>
        </p:xfrm>
        <a:graphic>
          <a:graphicData uri="http://schemas.openxmlformats.org/drawingml/2006/table">
            <a:tbl>
              <a:tblPr firstRow="1" firstCol="1" bandRow="1">
                <a:tableStyleId>{5C22544A-7EE6-4342-B048-85BDC9FD1C3A}</a:tableStyleId>
              </a:tblPr>
              <a:tblGrid>
                <a:gridCol w="1450023">
                  <a:extLst>
                    <a:ext uri="{9D8B030D-6E8A-4147-A177-3AD203B41FA5}">
                      <a16:colId xmlns:a16="http://schemas.microsoft.com/office/drawing/2014/main" val="1400383191"/>
                    </a:ext>
                  </a:extLst>
                </a:gridCol>
                <a:gridCol w="1822450">
                  <a:extLst>
                    <a:ext uri="{9D8B030D-6E8A-4147-A177-3AD203B41FA5}">
                      <a16:colId xmlns:a16="http://schemas.microsoft.com/office/drawing/2014/main" val="2284523008"/>
                    </a:ext>
                  </a:extLst>
                </a:gridCol>
                <a:gridCol w="1936952">
                  <a:extLst>
                    <a:ext uri="{9D8B030D-6E8A-4147-A177-3AD203B41FA5}">
                      <a16:colId xmlns:a16="http://schemas.microsoft.com/office/drawing/2014/main" val="1437701833"/>
                    </a:ext>
                  </a:extLst>
                </a:gridCol>
              </a:tblGrid>
              <a:tr h="227914">
                <a:tc>
                  <a:txBody>
                    <a:bodyPr/>
                    <a:lstStyle/>
                    <a:p>
                      <a:pPr indent="612140" algn="just"/>
                      <a:r>
                        <a:rPr lang="zh-CN" sz="1050" kern="100">
                          <a:effectLst/>
                        </a:rPr>
                        <a:t>名称</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12140" algn="just"/>
                      <a:r>
                        <a:rPr lang="en-US" sz="1050" kern="100" dirty="0">
                          <a:effectLst/>
                        </a:rPr>
                        <a:t>Attribute Handle</a:t>
                      </a:r>
                      <a:endParaRPr lang="zh-CN" sz="1050" kern="100" dirty="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612140" algn="just"/>
                      <a:r>
                        <a:rPr lang="en-US" sz="1050" kern="100" dirty="0">
                          <a:effectLst/>
                        </a:rPr>
                        <a:t>Attribute Type</a:t>
                      </a:r>
                      <a:endParaRPr lang="zh-CN" sz="1050" kern="100" dirty="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694352799"/>
                  </a:ext>
                </a:extLst>
              </a:tr>
              <a:tr h="113957">
                <a:tc>
                  <a:txBody>
                    <a:bodyPr/>
                    <a:lstStyle/>
                    <a:p>
                      <a:pPr indent="609600" algn="just"/>
                      <a:r>
                        <a:rPr lang="zh-CN" sz="1050" kern="100">
                          <a:effectLst/>
                        </a:rPr>
                        <a:t>心率</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0x0001</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609600" algn="just"/>
                      <a:r>
                        <a:rPr lang="en-US" sz="1050" kern="100">
                          <a:effectLst/>
                        </a:rPr>
                        <a:t>Service</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332918740"/>
                  </a:ext>
                </a:extLst>
              </a:tr>
              <a:tr h="113957">
                <a:tc>
                  <a:txBody>
                    <a:bodyPr/>
                    <a:lstStyle/>
                    <a:p>
                      <a:pPr indent="609600" algn="just"/>
                      <a:r>
                        <a:rPr lang="zh-CN" sz="1050" kern="100">
                          <a:effectLst/>
                        </a:rPr>
                        <a:t>心跳</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0x0002</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609600" algn="just"/>
                      <a:r>
                        <a:rPr lang="en-US" sz="1050" kern="100">
                          <a:effectLst/>
                        </a:rPr>
                        <a:t>Characteristic</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426909608"/>
                  </a:ext>
                </a:extLst>
              </a:tr>
              <a:tr h="113957">
                <a:tc>
                  <a:txBody>
                    <a:bodyPr/>
                    <a:lstStyle/>
                    <a:p>
                      <a:pPr indent="609600" algn="just"/>
                      <a:r>
                        <a:rPr lang="zh-CN" sz="1050" kern="100">
                          <a:effectLst/>
                        </a:rPr>
                        <a:t>心跳</a:t>
                      </a:r>
                      <a:r>
                        <a:rPr lang="en-US" sz="1050" kern="100">
                          <a:effectLst/>
                        </a:rPr>
                        <a:t>/</a:t>
                      </a:r>
                      <a:r>
                        <a:rPr lang="zh-CN" sz="1050" kern="100">
                          <a:effectLst/>
                        </a:rPr>
                        <a:t>分钟</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0x0003</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609600" algn="just"/>
                      <a:r>
                        <a:rPr lang="en-US" sz="1050" kern="100">
                          <a:effectLst/>
                        </a:rPr>
                        <a:t>Value</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4216425463"/>
                  </a:ext>
                </a:extLst>
              </a:tr>
              <a:tr h="113957">
                <a:tc>
                  <a:txBody>
                    <a:bodyPr/>
                    <a:lstStyle/>
                    <a:p>
                      <a:pPr indent="609600" algn="just"/>
                      <a:r>
                        <a:rPr lang="zh-CN" sz="1050" kern="100">
                          <a:effectLst/>
                        </a:rPr>
                        <a:t>通知开关</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0x0004</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609600" algn="just"/>
                      <a:r>
                        <a:rPr lang="en-US" sz="1050" kern="100">
                          <a:effectLst/>
                        </a:rPr>
                        <a:t>Descriptor</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852476919"/>
                  </a:ext>
                </a:extLst>
              </a:tr>
              <a:tr h="113957">
                <a:tc>
                  <a:txBody>
                    <a:bodyPr/>
                    <a:lstStyle/>
                    <a:p>
                      <a:pPr indent="609600" algn="just"/>
                      <a:r>
                        <a:rPr lang="zh-CN" sz="1050" kern="100">
                          <a:effectLst/>
                        </a:rPr>
                        <a:t>设备信息</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0x0005</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609600" algn="just"/>
                      <a:r>
                        <a:rPr lang="en-US" sz="1050" kern="100">
                          <a:effectLst/>
                        </a:rPr>
                        <a:t>Service</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606221872"/>
                  </a:ext>
                </a:extLst>
              </a:tr>
              <a:tr h="113957">
                <a:tc>
                  <a:txBody>
                    <a:bodyPr/>
                    <a:lstStyle/>
                    <a:p>
                      <a:pPr indent="609600" algn="just"/>
                      <a:r>
                        <a:rPr lang="zh-CN" sz="1050" kern="100">
                          <a:effectLst/>
                        </a:rPr>
                        <a:t>产品序列号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0x0006</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609600" algn="just"/>
                      <a:r>
                        <a:rPr lang="en-US" sz="1050" kern="100">
                          <a:effectLst/>
                        </a:rPr>
                        <a:t>Characteristic</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514058382"/>
                  </a:ext>
                </a:extLst>
              </a:tr>
              <a:tr h="113957">
                <a:tc>
                  <a:txBody>
                    <a:bodyPr/>
                    <a:lstStyle/>
                    <a:p>
                      <a:pPr indent="609600" algn="just"/>
                      <a:r>
                        <a:rPr lang="zh-CN" sz="1050" kern="100">
                          <a:effectLst/>
                        </a:rPr>
                        <a:t>序列号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0x0007</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609600" algn="just"/>
                      <a:r>
                        <a:rPr lang="en-US" sz="1050" kern="100">
                          <a:effectLst/>
                        </a:rPr>
                        <a:t>Value</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033052699"/>
                  </a:ext>
                </a:extLst>
              </a:tr>
              <a:tr h="113957">
                <a:tc>
                  <a:txBody>
                    <a:bodyPr/>
                    <a:lstStyle/>
                    <a:p>
                      <a:pPr indent="609600" algn="just"/>
                      <a:r>
                        <a:rPr lang="zh-CN" sz="1050" kern="100">
                          <a:effectLst/>
                        </a:rPr>
                        <a:t>软件版本号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0x0008</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609600" algn="just"/>
                      <a:r>
                        <a:rPr lang="en-US" sz="1050" kern="100">
                          <a:effectLst/>
                        </a:rPr>
                        <a:t>Characteristic</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035554475"/>
                  </a:ext>
                </a:extLst>
              </a:tr>
              <a:tr h="113957">
                <a:tc>
                  <a:txBody>
                    <a:bodyPr/>
                    <a:lstStyle/>
                    <a:p>
                      <a:pPr indent="609600" algn="just"/>
                      <a:r>
                        <a:rPr lang="zh-CN" sz="1050" kern="100">
                          <a:effectLst/>
                        </a:rPr>
                        <a:t>版本号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0x0009</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609600" algn="just"/>
                      <a:r>
                        <a:rPr lang="en-US" sz="1050" kern="100" dirty="0">
                          <a:effectLst/>
                        </a:rPr>
                        <a:t>Value</a:t>
                      </a:r>
                      <a:endParaRPr lang="zh-CN" sz="1050" kern="100" dirty="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368901486"/>
                  </a:ext>
                </a:extLst>
              </a:tr>
            </a:tbl>
          </a:graphicData>
        </a:graphic>
      </p:graphicFrame>
      <p:sp>
        <p:nvSpPr>
          <p:cNvPr id="8" name="文本框 7">
            <a:extLst>
              <a:ext uri="{FF2B5EF4-FFF2-40B4-BE49-F238E27FC236}">
                <a16:creationId xmlns:a16="http://schemas.microsoft.com/office/drawing/2014/main" id="{F1387F54-6A6D-489D-BFB7-A010C582CEE9}"/>
              </a:ext>
            </a:extLst>
          </p:cNvPr>
          <p:cNvSpPr txBox="1"/>
          <p:nvPr/>
        </p:nvSpPr>
        <p:spPr>
          <a:xfrm>
            <a:off x="579705" y="1855174"/>
            <a:ext cx="5679694" cy="1754326"/>
          </a:xfrm>
          <a:prstGeom prst="rect">
            <a:avLst/>
          </a:prstGeom>
          <a:noFill/>
        </p:spPr>
        <p:txBody>
          <a:bodyPr wrap="square">
            <a:spAutoFit/>
          </a:bodyPr>
          <a:lstStyle/>
          <a:p>
            <a:pPr indent="266700" algn="just">
              <a:spcBef>
                <a:spcPts val="1200"/>
              </a:spcBef>
              <a:spcAft>
                <a:spcPts val="1200"/>
              </a:spcAf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就是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个字节的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的顺序编号，用来替代名称。双方传输</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的时候就可以用“几号</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”，而不是“哪个名称”。比如，如表所示，我们的心率计会按照</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的顺序编号</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。当要传输“心跳</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分钟”的数据时，告诉对方要传输</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值为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0x0003</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就行了。</a:t>
            </a:r>
          </a:p>
        </p:txBody>
      </p:sp>
      <p:sp>
        <p:nvSpPr>
          <p:cNvPr id="10" name="文本框 9">
            <a:extLst>
              <a:ext uri="{FF2B5EF4-FFF2-40B4-BE49-F238E27FC236}">
                <a16:creationId xmlns:a16="http://schemas.microsoft.com/office/drawing/2014/main" id="{21D03233-21BC-407C-A78C-212E22569D90}"/>
              </a:ext>
            </a:extLst>
          </p:cNvPr>
          <p:cNvSpPr txBox="1"/>
          <p:nvPr/>
        </p:nvSpPr>
        <p:spPr>
          <a:xfrm>
            <a:off x="579705" y="3851017"/>
            <a:ext cx="10994884" cy="1508105"/>
          </a:xfrm>
          <a:prstGeom prst="rect">
            <a:avLst/>
          </a:prstGeom>
          <a:noFill/>
        </p:spPr>
        <p:txBody>
          <a:bodyPr wrap="square">
            <a:spAutoFit/>
          </a:bodyPr>
          <a:lstStyle/>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实际使用的时候，最开始的几个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通常会留给</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Generic Access Profile (GAP)</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，因为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GAP</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是每个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设备必须的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profile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。用户自己的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GATT based profile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值在</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GAP</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值之后继续编号。</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还有，实际给</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编号的时候，虽然要按照</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的顺序，但是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值是允许跳空的，比如“心率”</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0x0001</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，“心跳”</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0x0003</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“心跳</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分钟”</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0x0005</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2244476669"/>
      </p:ext>
    </p:extLst>
  </p:cSld>
  <p:clrMapOvr>
    <a:masterClrMapping/>
  </p:clrMapOvr>
  <p:transition advClick="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Type 1</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文本框 8">
            <a:extLst>
              <a:ext uri="{FF2B5EF4-FFF2-40B4-BE49-F238E27FC236}">
                <a16:creationId xmlns:a16="http://schemas.microsoft.com/office/drawing/2014/main" id="{1774B142-DBC3-42F1-B62F-8D25DEE2051A}"/>
              </a:ext>
            </a:extLst>
          </p:cNvPr>
          <p:cNvSpPr txBox="1"/>
          <p:nvPr/>
        </p:nvSpPr>
        <p:spPr>
          <a:xfrm>
            <a:off x="313442" y="996158"/>
            <a:ext cx="11564331" cy="2677656"/>
          </a:xfrm>
          <a:prstGeom prst="rect">
            <a:avLst/>
          </a:prstGeom>
          <a:noFill/>
        </p:spPr>
        <p:txBody>
          <a:bodyPr wrap="square">
            <a:spAutoFit/>
          </a:bodyPr>
          <a:lstStyle/>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 type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用来区分</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的种类。它的数值是一个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128 bits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的数字，称为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universally unique identifier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分为两类。一类是用户自己定义的，称为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128-bit 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；另一类是蓝牙定义的，称为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16-bit 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。蓝牙定义</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16-bit 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的主要目的是减少数据量。</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16-bit 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其实就是一个简化版的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128-bit 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，都是在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Bluetooth Base UUID 00000000-0000-1000-8000- 00805F9B34FB</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的基础上增加。比如，蓝牙定义了“</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Device Name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”这个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16-bit 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0x2A00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，实际上就是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00002A00-0000-1000-8000- 00805F9B34FB</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的缩写。蓝牙定义</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16-bit 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还有一个目的就是统一格式。比如，当我发现一个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0x2A00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，我就马上能知道它表示的是“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Device Name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”。蓝牙定义的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16-bit 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可以在这个文档内查看</a:t>
            </a:r>
            <a:r>
              <a:rPr lang="en-US" altLang="zh-CN" sz="1600" u="sng" kern="100" dirty="0">
                <a:effectLst/>
                <a:latin typeface="Arial" panose="020B0604020202020204" pitchFamily="34" charset="0"/>
                <a:ea typeface="宋体" panose="02010600030101010101" pitchFamily="2" charset="-122"/>
                <a:cs typeface="Times New Roman" panose="02020603050405020304" pitchFamily="18" charset="0"/>
                <a:hlinkClick r:id="rId6">
                  <a:extLst>
                    <a:ext uri="{A12FA001-AC4F-418D-AE19-62706E023703}">
                      <ahyp:hlinkClr xmlns:ahyp="http://schemas.microsoft.com/office/drawing/2018/hyperlinkcolor" val="tx"/>
                    </a:ext>
                  </a:extLst>
                </a:hlinkClick>
              </a:rPr>
              <a:t>https://btprodspecificationrefs.blob.core.windows.net/assigned-values/16-bit%20UUID%20Numbers%20Document.pdf</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对于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GATT profile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 type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，蓝牙定义了以下</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16-bit 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p:txBody>
      </p:sp>
      <p:graphicFrame>
        <p:nvGraphicFramePr>
          <p:cNvPr id="4" name="表格 3">
            <a:extLst>
              <a:ext uri="{FF2B5EF4-FFF2-40B4-BE49-F238E27FC236}">
                <a16:creationId xmlns:a16="http://schemas.microsoft.com/office/drawing/2014/main" id="{DE9FA4F0-5344-44D6-A6AB-4B2B08847AE5}"/>
              </a:ext>
            </a:extLst>
          </p:cNvPr>
          <p:cNvGraphicFramePr>
            <a:graphicFrameLocks noGrp="1"/>
          </p:cNvGraphicFramePr>
          <p:nvPr>
            <p:extLst>
              <p:ext uri="{D42A27DB-BD31-4B8C-83A1-F6EECF244321}">
                <p14:modId xmlns:p14="http://schemas.microsoft.com/office/powerpoint/2010/main" val="2086407101"/>
              </p:ext>
            </p:extLst>
          </p:nvPr>
        </p:nvGraphicFramePr>
        <p:xfrm>
          <a:off x="457155" y="3934399"/>
          <a:ext cx="7193711" cy="2447544"/>
        </p:xfrm>
        <a:graphic>
          <a:graphicData uri="http://schemas.openxmlformats.org/drawingml/2006/table">
            <a:tbl>
              <a:tblPr firstRow="1" firstCol="1" bandRow="1">
                <a:tableStyleId>{5C22544A-7EE6-4342-B048-85BDC9FD1C3A}</a:tableStyleId>
              </a:tblPr>
              <a:tblGrid>
                <a:gridCol w="2785110">
                  <a:extLst>
                    <a:ext uri="{9D8B030D-6E8A-4147-A177-3AD203B41FA5}">
                      <a16:colId xmlns:a16="http://schemas.microsoft.com/office/drawing/2014/main" val="2489281964"/>
                    </a:ext>
                  </a:extLst>
                </a:gridCol>
                <a:gridCol w="1000760">
                  <a:extLst>
                    <a:ext uri="{9D8B030D-6E8A-4147-A177-3AD203B41FA5}">
                      <a16:colId xmlns:a16="http://schemas.microsoft.com/office/drawing/2014/main" val="2381044189"/>
                    </a:ext>
                  </a:extLst>
                </a:gridCol>
                <a:gridCol w="3407841">
                  <a:extLst>
                    <a:ext uri="{9D8B030D-6E8A-4147-A177-3AD203B41FA5}">
                      <a16:colId xmlns:a16="http://schemas.microsoft.com/office/drawing/2014/main" val="1732675566"/>
                    </a:ext>
                  </a:extLst>
                </a:gridCol>
              </a:tblGrid>
              <a:tr h="308914">
                <a:tc>
                  <a:txBody>
                    <a:bodyPr/>
                    <a:lstStyle/>
                    <a:p>
                      <a:pPr indent="459105"/>
                      <a:r>
                        <a:rPr lang="en-US" sz="900" kern="100">
                          <a:effectLst/>
                        </a:rPr>
                        <a:t>Attribute Type</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459105"/>
                      <a:r>
                        <a:rPr lang="en-US" sz="90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459105"/>
                      <a:r>
                        <a:rPr lang="zh-CN" sz="900" kern="100">
                          <a:effectLst/>
                        </a:rPr>
                        <a:t>描述</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330049368"/>
                  </a:ext>
                </a:extLst>
              </a:tr>
              <a:tr h="213863">
                <a:tc>
                  <a:txBody>
                    <a:bodyPr/>
                    <a:lstStyle/>
                    <a:p>
                      <a:pPr indent="457200"/>
                      <a:r>
                        <a:rPr lang="zh-CN" sz="900" kern="100">
                          <a:effectLst/>
                        </a:rPr>
                        <a:t>《</a:t>
                      </a:r>
                      <a:r>
                        <a:rPr lang="en-US" sz="900" kern="100">
                          <a:effectLst/>
                        </a:rPr>
                        <a:t>Primary Service</a:t>
                      </a:r>
                      <a:r>
                        <a:rPr lang="zh-CN" sz="90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457200"/>
                      <a:r>
                        <a:rPr lang="en-US" sz="900" kern="100">
                          <a:effectLst/>
                        </a:rPr>
                        <a:t>0x2800</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457200"/>
                      <a:r>
                        <a:rPr lang="en-US" sz="900" kern="100">
                          <a:effectLst/>
                        </a:rPr>
                        <a:t>Primary Service Declaration</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388464898"/>
                  </a:ext>
                </a:extLst>
              </a:tr>
              <a:tr h="213863">
                <a:tc>
                  <a:txBody>
                    <a:bodyPr/>
                    <a:lstStyle/>
                    <a:p>
                      <a:pPr indent="457200"/>
                      <a:r>
                        <a:rPr lang="zh-CN" sz="900" kern="100">
                          <a:effectLst/>
                        </a:rPr>
                        <a:t>《</a:t>
                      </a:r>
                      <a:r>
                        <a:rPr lang="en-US" sz="900" kern="100">
                          <a:effectLst/>
                        </a:rPr>
                        <a:t>Secondary Service</a:t>
                      </a:r>
                      <a:r>
                        <a:rPr lang="zh-CN" sz="90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457200"/>
                      <a:r>
                        <a:rPr lang="en-US" sz="900" kern="100">
                          <a:effectLst/>
                        </a:rPr>
                        <a:t>0x2801</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457200"/>
                      <a:r>
                        <a:rPr lang="en-US" sz="900" kern="100">
                          <a:effectLst/>
                        </a:rPr>
                        <a:t>Secondary Service Declaration</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4025168758"/>
                  </a:ext>
                </a:extLst>
              </a:tr>
              <a:tr h="213863">
                <a:tc>
                  <a:txBody>
                    <a:bodyPr/>
                    <a:lstStyle/>
                    <a:p>
                      <a:pPr indent="457200"/>
                      <a:r>
                        <a:rPr lang="zh-CN" sz="900" kern="100">
                          <a:effectLst/>
                        </a:rPr>
                        <a:t>《</a:t>
                      </a:r>
                      <a:r>
                        <a:rPr lang="en-US" sz="900" kern="100">
                          <a:effectLst/>
                        </a:rPr>
                        <a:t>Include</a:t>
                      </a:r>
                      <a:r>
                        <a:rPr lang="zh-CN" sz="90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457200"/>
                      <a:r>
                        <a:rPr lang="en-US" sz="900" kern="100">
                          <a:effectLst/>
                        </a:rPr>
                        <a:t>0x2802</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457200"/>
                      <a:r>
                        <a:rPr lang="en-US" sz="900" kern="100">
                          <a:effectLst/>
                        </a:rPr>
                        <a:t>Include Declaration</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620340792"/>
                  </a:ext>
                </a:extLst>
              </a:tr>
              <a:tr h="213863">
                <a:tc>
                  <a:txBody>
                    <a:bodyPr/>
                    <a:lstStyle/>
                    <a:p>
                      <a:pPr indent="457200"/>
                      <a:r>
                        <a:rPr lang="zh-CN" sz="900" kern="100">
                          <a:effectLst/>
                        </a:rPr>
                        <a:t>《</a:t>
                      </a:r>
                      <a:r>
                        <a:rPr lang="en-US" sz="900" kern="100">
                          <a:effectLst/>
                        </a:rPr>
                        <a:t>Characteristic</a:t>
                      </a:r>
                      <a:r>
                        <a:rPr lang="zh-CN" sz="90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457200"/>
                      <a:r>
                        <a:rPr lang="en-US" sz="900" kern="100">
                          <a:effectLst/>
                        </a:rPr>
                        <a:t>0x2803</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457200"/>
                      <a:r>
                        <a:rPr lang="en-US" sz="900" kern="100">
                          <a:effectLst/>
                        </a:rPr>
                        <a:t>Characteristic Declaration</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125879299"/>
                  </a:ext>
                </a:extLst>
              </a:tr>
              <a:tr h="213863">
                <a:tc>
                  <a:txBody>
                    <a:bodyPr/>
                    <a:lstStyle/>
                    <a:p>
                      <a:pPr indent="457200"/>
                      <a:r>
                        <a:rPr lang="zh-CN" sz="900" kern="100">
                          <a:effectLst/>
                        </a:rPr>
                        <a:t>《</a:t>
                      </a:r>
                      <a:r>
                        <a:rPr lang="en-US" sz="900" kern="100">
                          <a:effectLst/>
                        </a:rPr>
                        <a:t>Characteristic Extended Properties</a:t>
                      </a:r>
                      <a:r>
                        <a:rPr lang="zh-CN" sz="90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457200"/>
                      <a:r>
                        <a:rPr lang="en-US" sz="900" kern="100">
                          <a:effectLst/>
                        </a:rPr>
                        <a:t>0x2900</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457200"/>
                      <a:r>
                        <a:rPr lang="en-US" sz="900" kern="100">
                          <a:effectLst/>
                        </a:rPr>
                        <a:t>Characteristic Extended Properties</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439435269"/>
                  </a:ext>
                </a:extLst>
              </a:tr>
              <a:tr h="213863">
                <a:tc>
                  <a:txBody>
                    <a:bodyPr/>
                    <a:lstStyle/>
                    <a:p>
                      <a:pPr indent="457200"/>
                      <a:r>
                        <a:rPr lang="zh-CN" sz="900" kern="100">
                          <a:effectLst/>
                        </a:rPr>
                        <a:t>《</a:t>
                      </a:r>
                      <a:r>
                        <a:rPr lang="en-US" sz="900" kern="100">
                          <a:effectLst/>
                        </a:rPr>
                        <a:t>Characteristic User Description</a:t>
                      </a:r>
                      <a:r>
                        <a:rPr lang="zh-CN" sz="90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457200"/>
                      <a:r>
                        <a:rPr lang="en-US" sz="900" kern="100">
                          <a:effectLst/>
                        </a:rPr>
                        <a:t>0x2901</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457200"/>
                      <a:r>
                        <a:rPr lang="en-US" sz="900" kern="100" dirty="0">
                          <a:effectLst/>
                        </a:rPr>
                        <a:t>Characteristic User Description Descriptor</a:t>
                      </a:r>
                      <a:endParaRPr lang="zh-CN" sz="1050" kern="100" dirty="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44737756"/>
                  </a:ext>
                </a:extLst>
              </a:tr>
              <a:tr h="213863">
                <a:tc>
                  <a:txBody>
                    <a:bodyPr/>
                    <a:lstStyle/>
                    <a:p>
                      <a:pPr indent="457200"/>
                      <a:r>
                        <a:rPr lang="zh-CN" sz="900" kern="100">
                          <a:effectLst/>
                        </a:rPr>
                        <a:t>《</a:t>
                      </a:r>
                      <a:r>
                        <a:rPr lang="en-US" sz="900" kern="100">
                          <a:effectLst/>
                        </a:rPr>
                        <a:t>Client Characteristic Configuration</a:t>
                      </a:r>
                      <a:r>
                        <a:rPr lang="zh-CN" sz="90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457200"/>
                      <a:r>
                        <a:rPr lang="en-US" sz="900" kern="100">
                          <a:effectLst/>
                        </a:rPr>
                        <a:t>0x2902</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457200"/>
                      <a:r>
                        <a:rPr lang="en-US" sz="900" kern="100">
                          <a:effectLst/>
                        </a:rPr>
                        <a:t>Client Characteristic Configuration Descriptor</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723758329"/>
                  </a:ext>
                </a:extLst>
              </a:tr>
              <a:tr h="213863">
                <a:tc>
                  <a:txBody>
                    <a:bodyPr/>
                    <a:lstStyle/>
                    <a:p>
                      <a:pPr indent="457200"/>
                      <a:r>
                        <a:rPr lang="zh-CN" sz="900" kern="100">
                          <a:effectLst/>
                        </a:rPr>
                        <a:t>《</a:t>
                      </a:r>
                      <a:r>
                        <a:rPr lang="en-US" sz="900" kern="100">
                          <a:effectLst/>
                        </a:rPr>
                        <a:t>Server Characteristic Configuration</a:t>
                      </a:r>
                      <a:r>
                        <a:rPr lang="zh-CN" sz="90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457200"/>
                      <a:r>
                        <a:rPr lang="en-US" sz="900" kern="100">
                          <a:effectLst/>
                        </a:rPr>
                        <a:t>0x2903</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457200"/>
                      <a:r>
                        <a:rPr lang="en-US" sz="900" kern="100">
                          <a:effectLst/>
                        </a:rPr>
                        <a:t>Server Characteristic Configuration Descriptor</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4180882347"/>
                  </a:ext>
                </a:extLst>
              </a:tr>
              <a:tr h="213863">
                <a:tc>
                  <a:txBody>
                    <a:bodyPr/>
                    <a:lstStyle/>
                    <a:p>
                      <a:pPr indent="457200"/>
                      <a:r>
                        <a:rPr lang="zh-CN" sz="900" kern="100">
                          <a:effectLst/>
                        </a:rPr>
                        <a:t>《</a:t>
                      </a:r>
                      <a:r>
                        <a:rPr lang="en-US" sz="900" kern="100">
                          <a:effectLst/>
                        </a:rPr>
                        <a:t>Characteristic Presentation Format</a:t>
                      </a:r>
                      <a:r>
                        <a:rPr lang="zh-CN" sz="90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457200"/>
                      <a:r>
                        <a:rPr lang="en-US" sz="900" kern="100">
                          <a:effectLst/>
                        </a:rPr>
                        <a:t>0x2904</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457200"/>
                      <a:r>
                        <a:rPr lang="en-US" sz="900" kern="100">
                          <a:effectLst/>
                        </a:rPr>
                        <a:t>Characteristic Presentation Format Descriptor</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675987856"/>
                  </a:ext>
                </a:extLst>
              </a:tr>
              <a:tr h="213863">
                <a:tc>
                  <a:txBody>
                    <a:bodyPr/>
                    <a:lstStyle/>
                    <a:p>
                      <a:pPr indent="457200"/>
                      <a:r>
                        <a:rPr lang="zh-CN" sz="900" kern="100">
                          <a:effectLst/>
                        </a:rPr>
                        <a:t>《</a:t>
                      </a:r>
                      <a:r>
                        <a:rPr lang="en-US" sz="900" kern="100">
                          <a:effectLst/>
                        </a:rPr>
                        <a:t>Characteristic Aggregate Format</a:t>
                      </a:r>
                      <a:r>
                        <a:rPr lang="zh-CN" sz="90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457200"/>
                      <a:r>
                        <a:rPr lang="en-US" sz="900" kern="100">
                          <a:effectLst/>
                        </a:rPr>
                        <a:t>0x2905</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457200"/>
                      <a:r>
                        <a:rPr lang="en-US" sz="900" kern="100" dirty="0">
                          <a:effectLst/>
                        </a:rPr>
                        <a:t>Characteristic Aggregate Format Descriptor</a:t>
                      </a:r>
                      <a:endParaRPr lang="zh-CN" sz="1050" kern="100" dirty="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542795425"/>
                  </a:ext>
                </a:extLst>
              </a:tr>
            </a:tbl>
          </a:graphicData>
        </a:graphic>
      </p:graphicFrame>
    </p:spTree>
    <p:custDataLst>
      <p:tags r:id="rId1"/>
    </p:custDataLst>
    <p:extLst>
      <p:ext uri="{BB962C8B-B14F-4D97-AF65-F5344CB8AC3E}">
        <p14:creationId xmlns:p14="http://schemas.microsoft.com/office/powerpoint/2010/main" val="1168889377"/>
      </p:ext>
    </p:extLst>
  </p:cSld>
  <p:clrMapOvr>
    <a:masterClrMapping/>
  </p:clrMapOvr>
  <p:transition advClick="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Type 2</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2" name="表格 1">
            <a:extLst>
              <a:ext uri="{FF2B5EF4-FFF2-40B4-BE49-F238E27FC236}">
                <a16:creationId xmlns:a16="http://schemas.microsoft.com/office/drawing/2014/main" id="{DF850B5F-1CE7-42AA-9E57-A7CB4CB7AF72}"/>
              </a:ext>
            </a:extLst>
          </p:cNvPr>
          <p:cNvGraphicFramePr>
            <a:graphicFrameLocks noGrp="1"/>
          </p:cNvGraphicFramePr>
          <p:nvPr>
            <p:extLst>
              <p:ext uri="{D42A27DB-BD31-4B8C-83A1-F6EECF244321}">
                <p14:modId xmlns:p14="http://schemas.microsoft.com/office/powerpoint/2010/main" val="1567739961"/>
              </p:ext>
            </p:extLst>
          </p:nvPr>
        </p:nvGraphicFramePr>
        <p:xfrm>
          <a:off x="5873983" y="1009869"/>
          <a:ext cx="5945703" cy="2601030"/>
        </p:xfrm>
        <a:graphic>
          <a:graphicData uri="http://schemas.openxmlformats.org/drawingml/2006/table">
            <a:tbl>
              <a:tblPr firstRow="1" firstCol="1" bandRow="1">
                <a:tableStyleId>{5C22544A-7EE6-4342-B048-85BDC9FD1C3A}</a:tableStyleId>
              </a:tblPr>
              <a:tblGrid>
                <a:gridCol w="1450023">
                  <a:extLst>
                    <a:ext uri="{9D8B030D-6E8A-4147-A177-3AD203B41FA5}">
                      <a16:colId xmlns:a16="http://schemas.microsoft.com/office/drawing/2014/main" val="802453743"/>
                    </a:ext>
                  </a:extLst>
                </a:gridCol>
                <a:gridCol w="1822450">
                  <a:extLst>
                    <a:ext uri="{9D8B030D-6E8A-4147-A177-3AD203B41FA5}">
                      <a16:colId xmlns:a16="http://schemas.microsoft.com/office/drawing/2014/main" val="4034965214"/>
                    </a:ext>
                  </a:extLst>
                </a:gridCol>
                <a:gridCol w="2673230">
                  <a:extLst>
                    <a:ext uri="{9D8B030D-6E8A-4147-A177-3AD203B41FA5}">
                      <a16:colId xmlns:a16="http://schemas.microsoft.com/office/drawing/2014/main" val="3317659495"/>
                    </a:ext>
                  </a:extLst>
                </a:gridCol>
              </a:tblGrid>
              <a:tr h="314544">
                <a:tc>
                  <a:txBody>
                    <a:bodyPr/>
                    <a:lstStyle/>
                    <a:p>
                      <a:pPr indent="612140" algn="just"/>
                      <a:r>
                        <a:rPr lang="zh-CN" sz="1050" kern="100">
                          <a:effectLst/>
                        </a:rPr>
                        <a:t>名称</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12140" algn="just"/>
                      <a:r>
                        <a:rPr lang="en-US" sz="1050" kern="100" dirty="0">
                          <a:effectLst/>
                        </a:rPr>
                        <a:t>Attribute Handle</a:t>
                      </a:r>
                      <a:endParaRPr lang="zh-CN" sz="1050" kern="100" dirty="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612140" algn="just"/>
                      <a:r>
                        <a:rPr lang="en-US" sz="1050" kern="100">
                          <a:effectLst/>
                        </a:rPr>
                        <a:t>Attribute Type</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4072943551"/>
                  </a:ext>
                </a:extLst>
              </a:tr>
              <a:tr h="254054">
                <a:tc>
                  <a:txBody>
                    <a:bodyPr/>
                    <a:lstStyle/>
                    <a:p>
                      <a:pPr indent="609600" algn="just"/>
                      <a:r>
                        <a:rPr lang="zh-CN" sz="1050" kern="100">
                          <a:effectLst/>
                        </a:rPr>
                        <a:t>心率</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dirty="0">
                          <a:effectLst/>
                        </a:rPr>
                        <a:t>0x0001</a:t>
                      </a:r>
                      <a:endParaRPr lang="zh-CN" sz="1050" kern="100" dirty="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609600" algn="just"/>
                      <a:r>
                        <a:rPr lang="en-US" sz="1050" kern="100">
                          <a:effectLst/>
                        </a:rPr>
                        <a:t>0x2800</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848026696"/>
                  </a:ext>
                </a:extLst>
              </a:tr>
              <a:tr h="254054">
                <a:tc>
                  <a:txBody>
                    <a:bodyPr/>
                    <a:lstStyle/>
                    <a:p>
                      <a:pPr indent="609600" algn="just"/>
                      <a:r>
                        <a:rPr lang="zh-CN" sz="1050" kern="100">
                          <a:effectLst/>
                        </a:rPr>
                        <a:t>心跳</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0x0002</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609600" algn="just"/>
                      <a:r>
                        <a:rPr lang="en-US" sz="1050" kern="100">
                          <a:effectLst/>
                        </a:rPr>
                        <a:t>0x2803</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027113726"/>
                  </a:ext>
                </a:extLst>
              </a:tr>
              <a:tr h="254054">
                <a:tc>
                  <a:txBody>
                    <a:bodyPr/>
                    <a:lstStyle/>
                    <a:p>
                      <a:pPr indent="609600" algn="just"/>
                      <a:r>
                        <a:rPr lang="zh-CN" sz="1050" kern="100">
                          <a:effectLst/>
                        </a:rPr>
                        <a:t>心跳</a:t>
                      </a:r>
                      <a:r>
                        <a:rPr lang="en-US" sz="1050" kern="100">
                          <a:effectLst/>
                        </a:rPr>
                        <a:t>/</a:t>
                      </a:r>
                      <a:r>
                        <a:rPr lang="zh-CN" sz="1050" kern="100">
                          <a:effectLst/>
                        </a:rPr>
                        <a:t>分钟</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0x0003</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609600" algn="just"/>
                      <a:r>
                        <a:rPr lang="en-US" sz="1050" kern="100">
                          <a:effectLst/>
                        </a:rPr>
                        <a:t>16-bit or 128-bit 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154108260"/>
                  </a:ext>
                </a:extLst>
              </a:tr>
              <a:tr h="254054">
                <a:tc>
                  <a:txBody>
                    <a:bodyPr/>
                    <a:lstStyle/>
                    <a:p>
                      <a:pPr indent="609600" algn="just"/>
                      <a:r>
                        <a:rPr lang="zh-CN" sz="1050" kern="100">
                          <a:effectLst/>
                        </a:rPr>
                        <a:t>通知开关</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0x0004</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609600" algn="just"/>
                      <a:r>
                        <a:rPr lang="en-US" sz="1050" kern="100">
                          <a:effectLst/>
                        </a:rPr>
                        <a:t>0x2902</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459589991"/>
                  </a:ext>
                </a:extLst>
              </a:tr>
              <a:tr h="254054">
                <a:tc>
                  <a:txBody>
                    <a:bodyPr/>
                    <a:lstStyle/>
                    <a:p>
                      <a:pPr indent="609600" algn="just"/>
                      <a:r>
                        <a:rPr lang="zh-CN" sz="1050" kern="100">
                          <a:effectLst/>
                        </a:rPr>
                        <a:t>设备信息</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0x0005</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609600" algn="just"/>
                      <a:r>
                        <a:rPr lang="en-US" sz="1050" kern="100">
                          <a:effectLst/>
                        </a:rPr>
                        <a:t>0x2801</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860178280"/>
                  </a:ext>
                </a:extLst>
              </a:tr>
              <a:tr h="254054">
                <a:tc>
                  <a:txBody>
                    <a:bodyPr/>
                    <a:lstStyle/>
                    <a:p>
                      <a:pPr indent="609600" algn="just"/>
                      <a:r>
                        <a:rPr lang="zh-CN" sz="1050" kern="100">
                          <a:effectLst/>
                        </a:rPr>
                        <a:t>产品序列号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0x0006</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609600" algn="just"/>
                      <a:r>
                        <a:rPr lang="en-US" sz="1050" kern="100">
                          <a:effectLst/>
                        </a:rPr>
                        <a:t>0x2803</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260940840"/>
                  </a:ext>
                </a:extLst>
              </a:tr>
              <a:tr h="254054">
                <a:tc>
                  <a:txBody>
                    <a:bodyPr/>
                    <a:lstStyle/>
                    <a:p>
                      <a:pPr indent="609600" algn="just"/>
                      <a:r>
                        <a:rPr lang="zh-CN" sz="1050" kern="100">
                          <a:effectLst/>
                        </a:rPr>
                        <a:t>序列号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0x0007</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609600" algn="just"/>
                      <a:r>
                        <a:rPr lang="en-US" sz="1050" kern="100">
                          <a:effectLst/>
                        </a:rPr>
                        <a:t>16-bit or 128-bit 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5442202"/>
                  </a:ext>
                </a:extLst>
              </a:tr>
              <a:tr h="254054">
                <a:tc>
                  <a:txBody>
                    <a:bodyPr/>
                    <a:lstStyle/>
                    <a:p>
                      <a:pPr indent="609600" algn="just"/>
                      <a:r>
                        <a:rPr lang="zh-CN" sz="1050" kern="100">
                          <a:effectLst/>
                        </a:rPr>
                        <a:t>软件版本号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0x0008</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609600" algn="just"/>
                      <a:r>
                        <a:rPr lang="en-US" sz="1050" kern="100">
                          <a:effectLst/>
                        </a:rPr>
                        <a:t>0x2803</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638389627"/>
                  </a:ext>
                </a:extLst>
              </a:tr>
              <a:tr h="254054">
                <a:tc>
                  <a:txBody>
                    <a:bodyPr/>
                    <a:lstStyle/>
                    <a:p>
                      <a:pPr indent="609600" algn="just"/>
                      <a:r>
                        <a:rPr lang="zh-CN" sz="1050" kern="100">
                          <a:effectLst/>
                        </a:rPr>
                        <a:t>版本号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0x0009</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tc>
                  <a:txBody>
                    <a:bodyPr/>
                    <a:lstStyle/>
                    <a:p>
                      <a:pPr indent="609600" algn="just"/>
                      <a:r>
                        <a:rPr lang="en-US" sz="1050" kern="100" dirty="0">
                          <a:effectLst/>
                        </a:rPr>
                        <a:t>16-bit or 128-bit UUID</a:t>
                      </a:r>
                      <a:endParaRPr lang="zh-CN" sz="1050" kern="100" dirty="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764137686"/>
                  </a:ext>
                </a:extLst>
              </a:tr>
            </a:tbl>
          </a:graphicData>
        </a:graphic>
      </p:graphicFrame>
      <p:sp>
        <p:nvSpPr>
          <p:cNvPr id="8" name="文本框 7">
            <a:extLst>
              <a:ext uri="{FF2B5EF4-FFF2-40B4-BE49-F238E27FC236}">
                <a16:creationId xmlns:a16="http://schemas.microsoft.com/office/drawing/2014/main" id="{DC8B5285-5A1F-4FD7-B696-0AD02666F2EF}"/>
              </a:ext>
            </a:extLst>
          </p:cNvPr>
          <p:cNvSpPr txBox="1"/>
          <p:nvPr/>
        </p:nvSpPr>
        <p:spPr>
          <a:xfrm>
            <a:off x="1086440" y="1556192"/>
            <a:ext cx="6094428" cy="400110"/>
          </a:xfrm>
          <a:prstGeom prst="rect">
            <a:avLst/>
          </a:prstGeom>
          <a:noFill/>
        </p:spPr>
        <p:txBody>
          <a:bodyPr wrap="square">
            <a:spAutoFit/>
          </a:bodyPr>
          <a:lstStyle/>
          <a:p>
            <a:pPr indent="266700" algn="just">
              <a:spcBef>
                <a:spcPts val="1200"/>
              </a:spcBef>
              <a:spcAft>
                <a:spcPts val="1200"/>
              </a:spcAft>
            </a:pPr>
            <a:r>
              <a:rPr lang="zh-CN" altLang="zh-CN" sz="2000" kern="100" dirty="0">
                <a:effectLst/>
                <a:latin typeface="Arial" panose="020B0604020202020204" pitchFamily="34" charset="0"/>
                <a:ea typeface="宋体" panose="02010600030101010101" pitchFamily="2" charset="-122"/>
                <a:cs typeface="Times New Roman" panose="02020603050405020304" pitchFamily="18" charset="0"/>
              </a:rPr>
              <a:t>我们的心率计</a:t>
            </a:r>
            <a:r>
              <a:rPr lang="en-US" altLang="zh-CN" sz="2000" kern="100" dirty="0">
                <a:effectLst/>
                <a:latin typeface="Arial" panose="020B0604020202020204" pitchFamily="34" charset="0"/>
                <a:ea typeface="宋体" panose="02010600030101010101" pitchFamily="2" charset="-122"/>
                <a:cs typeface="Times New Roman" panose="02020603050405020304" pitchFamily="18" charset="0"/>
              </a:rPr>
              <a:t>profile</a:t>
            </a:r>
            <a:r>
              <a:rPr lang="zh-CN" altLang="zh-CN" sz="2000" kern="100" dirty="0">
                <a:effectLst/>
                <a:latin typeface="Arial" panose="020B0604020202020204" pitchFamily="34" charset="0"/>
                <a:ea typeface="宋体" panose="02010600030101010101" pitchFamily="2" charset="-122"/>
                <a:cs typeface="Times New Roman" panose="02020603050405020304" pitchFamily="18" charset="0"/>
              </a:rPr>
              <a:t>用到了这几种：</a:t>
            </a:r>
          </a:p>
        </p:txBody>
      </p:sp>
      <p:sp>
        <p:nvSpPr>
          <p:cNvPr id="10" name="文本框 9">
            <a:extLst>
              <a:ext uri="{FF2B5EF4-FFF2-40B4-BE49-F238E27FC236}">
                <a16:creationId xmlns:a16="http://schemas.microsoft.com/office/drawing/2014/main" id="{6AAF5F1B-2B45-40AA-BA0F-3EA91F99860D}"/>
              </a:ext>
            </a:extLst>
          </p:cNvPr>
          <p:cNvSpPr txBox="1"/>
          <p:nvPr/>
        </p:nvSpPr>
        <p:spPr>
          <a:xfrm>
            <a:off x="655161" y="3715512"/>
            <a:ext cx="10881675" cy="3046988"/>
          </a:xfrm>
          <a:prstGeom prst="rect">
            <a:avLst/>
          </a:prstGeom>
          <a:noFill/>
        </p:spPr>
        <p:txBody>
          <a:bodyPr wrap="square">
            <a:spAutoFit/>
          </a:bodyPr>
          <a:lstStyle/>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0x0001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的“心跳”</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的类型是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0x2800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Primary Service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》，用于声明这是一个主要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service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0x0005</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的“设备信息”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的类型是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0x2801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Secondary Service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》，用于声明这是一个次要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service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0x0002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0x0006</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0x0008</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的类型是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0x2803</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》，用于声明这是一个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0x0004</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的“通知开关”</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的类型是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0x2902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 Characteristic Configuration</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》，用于表示这是用于一个对方设置</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descriptor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，经常缩写为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CCCD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0x0003</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0x0007</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0x0009</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，它们的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不在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GATT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定义的范畴，用户可以使用蓝牙预定义</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16-bit 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，也可以使用自定义的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128-bit 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131261809"/>
      </p:ext>
    </p:extLst>
  </p:cSld>
  <p:clrMapOvr>
    <a:masterClrMapping/>
  </p:clrMapOvr>
  <p:transition advClick="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Value 1</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9" name="图片 8">
            <a:extLst>
              <a:ext uri="{FF2B5EF4-FFF2-40B4-BE49-F238E27FC236}">
                <a16:creationId xmlns:a16="http://schemas.microsoft.com/office/drawing/2014/main" id="{A6C77FAD-B898-42E8-BAA2-8C8622056998}"/>
              </a:ext>
            </a:extLst>
          </p:cNvPr>
          <p:cNvPicPr/>
          <p:nvPr/>
        </p:nvPicPr>
        <p:blipFill>
          <a:blip r:embed="rId6"/>
          <a:stretch>
            <a:fillRect/>
          </a:stretch>
        </p:blipFill>
        <p:spPr>
          <a:xfrm>
            <a:off x="6450264" y="1292699"/>
            <a:ext cx="5400040" cy="1285240"/>
          </a:xfrm>
          <a:prstGeom prst="rect">
            <a:avLst/>
          </a:prstGeom>
        </p:spPr>
      </p:pic>
      <p:sp>
        <p:nvSpPr>
          <p:cNvPr id="11" name="文本框 10">
            <a:extLst>
              <a:ext uri="{FF2B5EF4-FFF2-40B4-BE49-F238E27FC236}">
                <a16:creationId xmlns:a16="http://schemas.microsoft.com/office/drawing/2014/main" id="{177F4F20-2D6C-4019-951E-97A0969BC6F7}"/>
              </a:ext>
            </a:extLst>
          </p:cNvPr>
          <p:cNvSpPr txBox="1"/>
          <p:nvPr/>
        </p:nvSpPr>
        <p:spPr>
          <a:xfrm>
            <a:off x="200320" y="1113881"/>
            <a:ext cx="6094428" cy="1877437"/>
          </a:xfrm>
          <a:prstGeom prst="rect">
            <a:avLst/>
          </a:prstGeom>
          <a:noFill/>
        </p:spPr>
        <p:txBody>
          <a:bodyPr wrap="square">
            <a:spAutoFit/>
          </a:bodyPr>
          <a:lstStyle/>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接下来我们说一下</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。不是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，不要搞混了。</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是一个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就是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的实际数据，有点类似于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里的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。对于用户自定义的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128-bit 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值和长度也是用户自己定义的。但是对于蓝牙定义的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16-bit 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值和长度是有一定规范要求的。</a:t>
            </a:r>
          </a:p>
        </p:txBody>
      </p:sp>
      <p:sp>
        <p:nvSpPr>
          <p:cNvPr id="12" name="文本框 11">
            <a:extLst>
              <a:ext uri="{FF2B5EF4-FFF2-40B4-BE49-F238E27FC236}">
                <a16:creationId xmlns:a16="http://schemas.microsoft.com/office/drawing/2014/main" id="{06CE1FB9-A6ED-4FD6-95FF-EBAE41FFB62D}"/>
              </a:ext>
            </a:extLst>
          </p:cNvPr>
          <p:cNvSpPr txBox="1"/>
          <p:nvPr/>
        </p:nvSpPr>
        <p:spPr>
          <a:xfrm>
            <a:off x="200320" y="3062530"/>
            <a:ext cx="11649984" cy="830997"/>
          </a:xfrm>
          <a:prstGeom prst="rect">
            <a:avLst/>
          </a:prstGeom>
          <a:noFill/>
        </p:spPr>
        <p:txBody>
          <a:bodyPr wrap="square">
            <a:spAutoFit/>
          </a:bodyPr>
          <a:lstStyle/>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对于《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Primary Service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Secondary Service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也是一个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。但是不要搞混了，这个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与代表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type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的那个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UUID 0x2800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不是一回事，而是代表实际意义的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。看到</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0x2800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，我们就知道这个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Primary Service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》；而看到</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里的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，我们就知道这个《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Primary Service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》代表的是“心率”。</a:t>
            </a:r>
          </a:p>
        </p:txBody>
      </p:sp>
      <p:pic>
        <p:nvPicPr>
          <p:cNvPr id="13" name="图片 12">
            <a:extLst>
              <a:ext uri="{FF2B5EF4-FFF2-40B4-BE49-F238E27FC236}">
                <a16:creationId xmlns:a16="http://schemas.microsoft.com/office/drawing/2014/main" id="{7E8FAB71-443E-4F54-828E-844671274410}"/>
              </a:ext>
            </a:extLst>
          </p:cNvPr>
          <p:cNvPicPr/>
          <p:nvPr/>
        </p:nvPicPr>
        <p:blipFill>
          <a:blip r:embed="rId7"/>
          <a:stretch>
            <a:fillRect/>
          </a:stretch>
        </p:blipFill>
        <p:spPr>
          <a:xfrm>
            <a:off x="341696" y="4450092"/>
            <a:ext cx="4597400" cy="698500"/>
          </a:xfrm>
          <a:prstGeom prst="rect">
            <a:avLst/>
          </a:prstGeom>
        </p:spPr>
      </p:pic>
      <p:sp>
        <p:nvSpPr>
          <p:cNvPr id="14" name="文本框 13">
            <a:extLst>
              <a:ext uri="{FF2B5EF4-FFF2-40B4-BE49-F238E27FC236}">
                <a16:creationId xmlns:a16="http://schemas.microsoft.com/office/drawing/2014/main" id="{25C7BB1F-DF82-46C3-95A8-A428A0FFC7EE}"/>
              </a:ext>
            </a:extLst>
          </p:cNvPr>
          <p:cNvSpPr txBox="1"/>
          <p:nvPr/>
        </p:nvSpPr>
        <p:spPr>
          <a:xfrm>
            <a:off x="4996206" y="3894495"/>
            <a:ext cx="6854098" cy="1815882"/>
          </a:xfrm>
          <a:prstGeom prst="rect">
            <a:avLst/>
          </a:prstGeom>
          <a:noFill/>
        </p:spPr>
        <p:txBody>
          <a:bodyPr wrap="square">
            <a:spAutoFit/>
          </a:bodyPr>
          <a:lstStyle/>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对于《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，分为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部分：</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properties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value attribute handle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Properties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我们稍后再讲解。</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Value attribute handle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指的是这个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value attribute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值，用于关联《</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value attribute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。比如，“心跳”这个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value attribute handle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就是“心跳</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分钟”的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值</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0x0003</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和刚才讲的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service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一样，指的是用于表示“心跳”这个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UUID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p:txBody>
      </p:sp>
      <p:sp>
        <p:nvSpPr>
          <p:cNvPr id="16" name="文本框 15">
            <a:extLst>
              <a:ext uri="{FF2B5EF4-FFF2-40B4-BE49-F238E27FC236}">
                <a16:creationId xmlns:a16="http://schemas.microsoft.com/office/drawing/2014/main" id="{F3CAFF1E-F933-4800-AA56-1B99B3AE7331}"/>
              </a:ext>
            </a:extLst>
          </p:cNvPr>
          <p:cNvSpPr txBox="1"/>
          <p:nvPr/>
        </p:nvSpPr>
        <p:spPr>
          <a:xfrm>
            <a:off x="200320" y="5744119"/>
            <a:ext cx="11649984" cy="338554"/>
          </a:xfrm>
          <a:prstGeom prst="rect">
            <a:avLst/>
          </a:prstGeom>
          <a:noFill/>
        </p:spPr>
        <p:txBody>
          <a:bodyPr wrap="square">
            <a:spAutoFit/>
          </a:bodyPr>
          <a:lstStyle/>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 Characteristic Configuration</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，我们稍后和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properties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一起讲解。</a:t>
            </a:r>
          </a:p>
        </p:txBody>
      </p:sp>
    </p:spTree>
    <p:custDataLst>
      <p:tags r:id="rId1"/>
    </p:custDataLst>
    <p:extLst>
      <p:ext uri="{BB962C8B-B14F-4D97-AF65-F5344CB8AC3E}">
        <p14:creationId xmlns:p14="http://schemas.microsoft.com/office/powerpoint/2010/main" val="1807068232"/>
      </p:ext>
    </p:extLst>
  </p:cSld>
  <p:clrMapOvr>
    <a:masterClrMapping/>
  </p:clrMapOvr>
  <p:transition advClick="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Value 2</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 name="文本框 17">
            <a:extLst>
              <a:ext uri="{FF2B5EF4-FFF2-40B4-BE49-F238E27FC236}">
                <a16:creationId xmlns:a16="http://schemas.microsoft.com/office/drawing/2014/main" id="{37C4C98A-EDA9-4D19-9542-ADBC8BC1C204}"/>
              </a:ext>
            </a:extLst>
          </p:cNvPr>
          <p:cNvSpPr txBox="1"/>
          <p:nvPr/>
        </p:nvSpPr>
        <p:spPr>
          <a:xfrm>
            <a:off x="650688" y="1967547"/>
            <a:ext cx="10348274" cy="707886"/>
          </a:xfrm>
          <a:prstGeom prst="rect">
            <a:avLst/>
          </a:prstGeom>
          <a:noFill/>
        </p:spPr>
        <p:txBody>
          <a:bodyPr wrap="square">
            <a:spAutoFit/>
          </a:bodyPr>
          <a:lstStyle/>
          <a:p>
            <a:pPr indent="266700" algn="just">
              <a:spcBef>
                <a:spcPts val="1200"/>
              </a:spcBef>
              <a:spcAft>
                <a:spcPts val="1200"/>
              </a:spcAft>
            </a:pPr>
            <a:r>
              <a:rPr lang="en-US" altLang="zh-CN" sz="2000" kern="100" dirty="0">
                <a:effectLst/>
                <a:latin typeface="Arial" panose="020B0604020202020204" pitchFamily="34" charset="0"/>
                <a:ea typeface="宋体" panose="02010600030101010101" pitchFamily="2" charset="-122"/>
                <a:cs typeface="Times New Roman" panose="02020603050405020304" pitchFamily="18" charset="0"/>
              </a:rPr>
              <a:t>Characteristic value attribute</a:t>
            </a:r>
            <a:r>
              <a:rPr lang="zh-CN" altLang="zh-CN" sz="20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2000" kern="100" dirty="0">
                <a:effectLst/>
                <a:latin typeface="Arial" panose="020B0604020202020204" pitchFamily="34" charset="0"/>
                <a:ea typeface="宋体" panose="02010600030101010101" pitchFamily="2" charset="-122"/>
                <a:cs typeface="Times New Roman" panose="02020603050405020304" pitchFamily="18" charset="0"/>
              </a:rPr>
              <a:t>attribute value</a:t>
            </a:r>
            <a:r>
              <a:rPr lang="zh-CN" altLang="zh-CN" sz="2000" kern="100" dirty="0">
                <a:effectLst/>
                <a:latin typeface="Arial" panose="020B0604020202020204" pitchFamily="34" charset="0"/>
                <a:ea typeface="宋体" panose="02010600030101010101" pitchFamily="2" charset="-122"/>
                <a:cs typeface="Times New Roman" panose="02020603050405020304" pitchFamily="18" charset="0"/>
              </a:rPr>
              <a:t>就是实际的用户数值，比如实际的心跳</a:t>
            </a:r>
            <a:r>
              <a:rPr lang="en-US" altLang="zh-CN" sz="2000" kern="100" dirty="0">
                <a:effectLst/>
                <a:latin typeface="Arial" panose="020B0604020202020204" pitchFamily="34" charset="0"/>
                <a:ea typeface="宋体" panose="02010600030101010101" pitchFamily="2" charset="-122"/>
                <a:cs typeface="Times New Roman" panose="02020603050405020304" pitchFamily="18" charset="0"/>
              </a:rPr>
              <a:t>/</a:t>
            </a:r>
            <a:r>
              <a:rPr lang="zh-CN" altLang="zh-CN" sz="2000" kern="100" dirty="0">
                <a:effectLst/>
                <a:latin typeface="Arial" panose="020B0604020202020204" pitchFamily="34" charset="0"/>
                <a:ea typeface="宋体" panose="02010600030101010101" pitchFamily="2" charset="-122"/>
                <a:cs typeface="Times New Roman" panose="02020603050405020304" pitchFamily="18" charset="0"/>
              </a:rPr>
              <a:t>分钟数值。</a:t>
            </a:r>
          </a:p>
        </p:txBody>
      </p:sp>
      <p:graphicFrame>
        <p:nvGraphicFramePr>
          <p:cNvPr id="19" name="表格 18">
            <a:extLst>
              <a:ext uri="{FF2B5EF4-FFF2-40B4-BE49-F238E27FC236}">
                <a16:creationId xmlns:a16="http://schemas.microsoft.com/office/drawing/2014/main" id="{6FCF3454-0862-4B88-8664-4CB28B0AF543}"/>
              </a:ext>
            </a:extLst>
          </p:cNvPr>
          <p:cNvGraphicFramePr>
            <a:graphicFrameLocks noGrp="1"/>
          </p:cNvGraphicFramePr>
          <p:nvPr>
            <p:extLst>
              <p:ext uri="{D42A27DB-BD31-4B8C-83A1-F6EECF244321}">
                <p14:modId xmlns:p14="http://schemas.microsoft.com/office/powerpoint/2010/main" val="196642027"/>
              </p:ext>
            </p:extLst>
          </p:nvPr>
        </p:nvGraphicFramePr>
        <p:xfrm>
          <a:off x="1295985" y="3091992"/>
          <a:ext cx="9057681" cy="2625754"/>
        </p:xfrm>
        <a:graphic>
          <a:graphicData uri="http://schemas.openxmlformats.org/drawingml/2006/table">
            <a:tbl>
              <a:tblPr firstRow="1" firstCol="1" bandRow="1">
                <a:tableStyleId>{5C22544A-7EE6-4342-B048-85BDC9FD1C3A}</a:tableStyleId>
              </a:tblPr>
              <a:tblGrid>
                <a:gridCol w="1450023">
                  <a:extLst>
                    <a:ext uri="{9D8B030D-6E8A-4147-A177-3AD203B41FA5}">
                      <a16:colId xmlns:a16="http://schemas.microsoft.com/office/drawing/2014/main" val="243811908"/>
                    </a:ext>
                  </a:extLst>
                </a:gridCol>
                <a:gridCol w="1822450">
                  <a:extLst>
                    <a:ext uri="{9D8B030D-6E8A-4147-A177-3AD203B41FA5}">
                      <a16:colId xmlns:a16="http://schemas.microsoft.com/office/drawing/2014/main" val="1667999233"/>
                    </a:ext>
                  </a:extLst>
                </a:gridCol>
                <a:gridCol w="1679194">
                  <a:extLst>
                    <a:ext uri="{9D8B030D-6E8A-4147-A177-3AD203B41FA5}">
                      <a16:colId xmlns:a16="http://schemas.microsoft.com/office/drawing/2014/main" val="1379852357"/>
                    </a:ext>
                  </a:extLst>
                </a:gridCol>
                <a:gridCol w="4106014">
                  <a:extLst>
                    <a:ext uri="{9D8B030D-6E8A-4147-A177-3AD203B41FA5}">
                      <a16:colId xmlns:a16="http://schemas.microsoft.com/office/drawing/2014/main" val="1266972776"/>
                    </a:ext>
                  </a:extLst>
                </a:gridCol>
              </a:tblGrid>
              <a:tr h="317533">
                <a:tc>
                  <a:txBody>
                    <a:bodyPr/>
                    <a:lstStyle/>
                    <a:p>
                      <a:pPr indent="612140" algn="just"/>
                      <a:r>
                        <a:rPr lang="zh-CN" sz="1050" kern="100">
                          <a:effectLst/>
                        </a:rPr>
                        <a:t>名称</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12140" algn="just"/>
                      <a:r>
                        <a:rPr lang="en-US" sz="1050" kern="100">
                          <a:effectLst/>
                        </a:rPr>
                        <a:t>Attribute Handle</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12140" algn="just"/>
                      <a:r>
                        <a:rPr lang="en-US" sz="1050" kern="100">
                          <a:effectLst/>
                        </a:rPr>
                        <a:t>Attribute Type</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12140" algn="just"/>
                      <a:r>
                        <a:rPr lang="en-US" sz="1050" kern="100" dirty="0">
                          <a:effectLst/>
                        </a:rPr>
                        <a:t>Attribute Value</a:t>
                      </a:r>
                      <a:endParaRPr lang="zh-CN" sz="1050" kern="100" dirty="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extLst>
                  <a:ext uri="{0D108BD9-81ED-4DB2-BD59-A6C34878D82A}">
                    <a16:rowId xmlns:a16="http://schemas.microsoft.com/office/drawing/2014/main" val="411760432"/>
                  </a:ext>
                </a:extLst>
              </a:tr>
              <a:tr h="256469">
                <a:tc>
                  <a:txBody>
                    <a:bodyPr/>
                    <a:lstStyle/>
                    <a:p>
                      <a:pPr indent="609600" algn="just"/>
                      <a:r>
                        <a:rPr lang="zh-CN" sz="1050" kern="100">
                          <a:effectLst/>
                        </a:rPr>
                        <a:t>心率</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en-US" sz="1050" kern="100">
                          <a:effectLst/>
                        </a:rPr>
                        <a:t>0x0001</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en-US" sz="1050" kern="100">
                          <a:effectLst/>
                        </a:rPr>
                        <a:t>0x2800</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zh-CN" sz="1050" kern="100">
                          <a:effectLst/>
                        </a:rPr>
                        <a:t>心率</a:t>
                      </a:r>
                      <a:r>
                        <a:rPr lang="en-US" sz="105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extLst>
                  <a:ext uri="{0D108BD9-81ED-4DB2-BD59-A6C34878D82A}">
                    <a16:rowId xmlns:a16="http://schemas.microsoft.com/office/drawing/2014/main" val="3439896082"/>
                  </a:ext>
                </a:extLst>
              </a:tr>
              <a:tr h="256469">
                <a:tc>
                  <a:txBody>
                    <a:bodyPr/>
                    <a:lstStyle/>
                    <a:p>
                      <a:pPr indent="609600" algn="just"/>
                      <a:r>
                        <a:rPr lang="zh-CN" sz="1050" kern="100">
                          <a:effectLst/>
                        </a:rPr>
                        <a:t>心跳</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en-US" sz="1050" kern="100">
                          <a:effectLst/>
                        </a:rPr>
                        <a:t>0x0002</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en-US" sz="1050" kern="100">
                          <a:effectLst/>
                        </a:rPr>
                        <a:t>0x2803</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r>
                        <a:rPr lang="en-US" sz="1050" kern="100">
                          <a:effectLst/>
                        </a:rPr>
                        <a:t>“Properties” + “0x0003” + “</a:t>
                      </a:r>
                      <a:r>
                        <a:rPr lang="zh-CN" sz="1050" kern="100">
                          <a:effectLst/>
                        </a:rPr>
                        <a:t>心跳</a:t>
                      </a:r>
                      <a:r>
                        <a:rPr lang="en-US" sz="105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extLst>
                  <a:ext uri="{0D108BD9-81ED-4DB2-BD59-A6C34878D82A}">
                    <a16:rowId xmlns:a16="http://schemas.microsoft.com/office/drawing/2014/main" val="293252823"/>
                  </a:ext>
                </a:extLst>
              </a:tr>
              <a:tr h="256469">
                <a:tc>
                  <a:txBody>
                    <a:bodyPr/>
                    <a:lstStyle/>
                    <a:p>
                      <a:pPr indent="609600" algn="just"/>
                      <a:r>
                        <a:rPr lang="zh-CN" sz="1050" kern="100">
                          <a:effectLst/>
                        </a:rPr>
                        <a:t>心跳</a:t>
                      </a:r>
                      <a:r>
                        <a:rPr lang="en-US" sz="1050" kern="100">
                          <a:effectLst/>
                        </a:rPr>
                        <a:t>/</a:t>
                      </a:r>
                      <a:r>
                        <a:rPr lang="zh-CN" sz="1050" kern="100">
                          <a:effectLst/>
                        </a:rPr>
                        <a:t>分钟</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en-US" sz="1050" kern="100">
                          <a:effectLst/>
                        </a:rPr>
                        <a:t>0x0003</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zh-CN" sz="1050" kern="100">
                          <a:effectLst/>
                        </a:rPr>
                        <a:t>心跳</a:t>
                      </a:r>
                      <a:r>
                        <a:rPr lang="en-US" sz="105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zh-CN" sz="1050" kern="100">
                          <a:effectLst/>
                        </a:rPr>
                        <a:t>实际的心跳</a:t>
                      </a:r>
                      <a:r>
                        <a:rPr lang="en-US" sz="1050" kern="100">
                          <a:effectLst/>
                        </a:rPr>
                        <a:t>/</a:t>
                      </a:r>
                      <a:r>
                        <a:rPr lang="zh-CN" sz="1050" kern="100">
                          <a:effectLst/>
                        </a:rPr>
                        <a:t>分钟数值</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extLst>
                  <a:ext uri="{0D108BD9-81ED-4DB2-BD59-A6C34878D82A}">
                    <a16:rowId xmlns:a16="http://schemas.microsoft.com/office/drawing/2014/main" val="3881091981"/>
                  </a:ext>
                </a:extLst>
              </a:tr>
              <a:tr h="256469">
                <a:tc>
                  <a:txBody>
                    <a:bodyPr/>
                    <a:lstStyle/>
                    <a:p>
                      <a:pPr indent="609600" algn="just"/>
                      <a:r>
                        <a:rPr lang="zh-CN" sz="1050" kern="100">
                          <a:effectLst/>
                        </a:rPr>
                        <a:t>通知开关</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en-US" sz="1050" kern="100">
                          <a:effectLst/>
                        </a:rPr>
                        <a:t>0x0004</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en-US" sz="1050" kern="100">
                          <a:effectLst/>
                        </a:rPr>
                        <a:t>0x2902</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zh-CN" sz="1050" kern="100">
                          <a:effectLst/>
                        </a:rPr>
                        <a:t>通知开关</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extLst>
                  <a:ext uri="{0D108BD9-81ED-4DB2-BD59-A6C34878D82A}">
                    <a16:rowId xmlns:a16="http://schemas.microsoft.com/office/drawing/2014/main" val="919135763"/>
                  </a:ext>
                </a:extLst>
              </a:tr>
              <a:tr h="256469">
                <a:tc>
                  <a:txBody>
                    <a:bodyPr/>
                    <a:lstStyle/>
                    <a:p>
                      <a:pPr indent="609600" algn="just"/>
                      <a:r>
                        <a:rPr lang="zh-CN" sz="1050" kern="100">
                          <a:effectLst/>
                        </a:rPr>
                        <a:t>设备信息</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en-US" sz="1050" kern="100">
                          <a:effectLst/>
                        </a:rPr>
                        <a:t>0x0005</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en-US" sz="1050" kern="100">
                          <a:effectLst/>
                        </a:rPr>
                        <a:t>0x2801</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zh-CN" sz="1050" kern="100">
                          <a:effectLst/>
                        </a:rPr>
                        <a:t>设备信息</a:t>
                      </a:r>
                      <a:r>
                        <a:rPr lang="en-US" sz="105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extLst>
                  <a:ext uri="{0D108BD9-81ED-4DB2-BD59-A6C34878D82A}">
                    <a16:rowId xmlns:a16="http://schemas.microsoft.com/office/drawing/2014/main" val="1871551460"/>
                  </a:ext>
                </a:extLst>
              </a:tr>
              <a:tr h="256469">
                <a:tc>
                  <a:txBody>
                    <a:bodyPr/>
                    <a:lstStyle/>
                    <a:p>
                      <a:pPr indent="609600" algn="just"/>
                      <a:r>
                        <a:rPr lang="zh-CN" sz="1050" kern="100">
                          <a:effectLst/>
                        </a:rPr>
                        <a:t>产品序列号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en-US" sz="1050" kern="100">
                          <a:effectLst/>
                        </a:rPr>
                        <a:t>0x0006</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en-US" sz="1050" kern="100">
                          <a:effectLst/>
                        </a:rPr>
                        <a:t>0x2803</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r>
                        <a:rPr lang="en-US" sz="1050" kern="100">
                          <a:effectLst/>
                        </a:rPr>
                        <a:t>“Properties” + “0x0007” + “</a:t>
                      </a:r>
                      <a:r>
                        <a:rPr lang="zh-CN" sz="1050" kern="100">
                          <a:effectLst/>
                        </a:rPr>
                        <a:t>序列号</a:t>
                      </a:r>
                      <a:r>
                        <a:rPr lang="en-US" sz="105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extLst>
                  <a:ext uri="{0D108BD9-81ED-4DB2-BD59-A6C34878D82A}">
                    <a16:rowId xmlns:a16="http://schemas.microsoft.com/office/drawing/2014/main" val="4193982521"/>
                  </a:ext>
                </a:extLst>
              </a:tr>
              <a:tr h="256469">
                <a:tc>
                  <a:txBody>
                    <a:bodyPr/>
                    <a:lstStyle/>
                    <a:p>
                      <a:pPr indent="609600" algn="just"/>
                      <a:r>
                        <a:rPr lang="zh-CN" sz="1050" kern="100">
                          <a:effectLst/>
                        </a:rPr>
                        <a:t>序列号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en-US" sz="1050" kern="100">
                          <a:effectLst/>
                        </a:rPr>
                        <a:t>0x0007</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zh-CN" sz="1050" kern="100">
                          <a:effectLst/>
                        </a:rPr>
                        <a:t>序列号</a:t>
                      </a:r>
                      <a:r>
                        <a:rPr lang="en-US" sz="105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r>
                        <a:rPr lang="zh-CN" sz="1050" kern="100">
                          <a:effectLst/>
                        </a:rPr>
                        <a:t>实际的序列号数值</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extLst>
                  <a:ext uri="{0D108BD9-81ED-4DB2-BD59-A6C34878D82A}">
                    <a16:rowId xmlns:a16="http://schemas.microsoft.com/office/drawing/2014/main" val="4147892771"/>
                  </a:ext>
                </a:extLst>
              </a:tr>
              <a:tr h="256469">
                <a:tc>
                  <a:txBody>
                    <a:bodyPr/>
                    <a:lstStyle/>
                    <a:p>
                      <a:pPr indent="609600" algn="just"/>
                      <a:r>
                        <a:rPr lang="zh-CN" sz="1050" kern="100">
                          <a:effectLst/>
                        </a:rPr>
                        <a:t>软件版本号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en-US" sz="1050" kern="100">
                          <a:effectLst/>
                        </a:rPr>
                        <a:t>0x0008</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en-US" sz="1050" kern="100">
                          <a:effectLst/>
                        </a:rPr>
                        <a:t>0x2803</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r>
                        <a:rPr lang="en-US" sz="1050" kern="100">
                          <a:effectLst/>
                        </a:rPr>
                        <a:t>“Properties” + “0x0009” + “</a:t>
                      </a:r>
                      <a:r>
                        <a:rPr lang="zh-CN" sz="1050" kern="100">
                          <a:effectLst/>
                        </a:rPr>
                        <a:t>版本号</a:t>
                      </a:r>
                      <a:r>
                        <a:rPr lang="en-US" sz="105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extLst>
                  <a:ext uri="{0D108BD9-81ED-4DB2-BD59-A6C34878D82A}">
                    <a16:rowId xmlns:a16="http://schemas.microsoft.com/office/drawing/2014/main" val="1221298355"/>
                  </a:ext>
                </a:extLst>
              </a:tr>
              <a:tr h="256469">
                <a:tc>
                  <a:txBody>
                    <a:bodyPr/>
                    <a:lstStyle/>
                    <a:p>
                      <a:pPr indent="609600" algn="just"/>
                      <a:r>
                        <a:rPr lang="zh-CN" sz="1050" kern="100">
                          <a:effectLst/>
                        </a:rPr>
                        <a:t>版本号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en-US" sz="1050" kern="100">
                          <a:effectLst/>
                        </a:rPr>
                        <a:t>0x0009</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zh-CN" sz="1050" kern="100">
                          <a:effectLst/>
                        </a:rPr>
                        <a:t>版本号</a:t>
                      </a:r>
                      <a:r>
                        <a:rPr lang="en-US" sz="105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lgn="just"/>
                      <a:r>
                        <a:rPr lang="zh-CN" sz="1050" kern="100" dirty="0">
                          <a:effectLst/>
                        </a:rPr>
                        <a:t>实际的版本号数值</a:t>
                      </a:r>
                      <a:endParaRPr lang="zh-CN" sz="1050" kern="100" dirty="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extLst>
                  <a:ext uri="{0D108BD9-81ED-4DB2-BD59-A6C34878D82A}">
                    <a16:rowId xmlns:a16="http://schemas.microsoft.com/office/drawing/2014/main" val="1317930587"/>
                  </a:ext>
                </a:extLst>
              </a:tr>
            </a:tbl>
          </a:graphicData>
        </a:graphic>
      </p:graphicFrame>
    </p:spTree>
    <p:custDataLst>
      <p:tags r:id="rId1"/>
    </p:custDataLst>
    <p:extLst>
      <p:ext uri="{BB962C8B-B14F-4D97-AF65-F5344CB8AC3E}">
        <p14:creationId xmlns:p14="http://schemas.microsoft.com/office/powerpoint/2010/main" val="3281042663"/>
      </p:ext>
    </p:extLst>
  </p:cSld>
  <p:clrMapOvr>
    <a:masterClrMapping/>
  </p:clrMapOvr>
  <p:transition advClick="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Permissions</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a:extLst>
              <a:ext uri="{FF2B5EF4-FFF2-40B4-BE49-F238E27FC236}">
                <a16:creationId xmlns:a16="http://schemas.microsoft.com/office/drawing/2014/main" id="{B849D5AA-E126-4153-927E-E2E703FAF454}"/>
              </a:ext>
            </a:extLst>
          </p:cNvPr>
          <p:cNvSpPr txBox="1"/>
          <p:nvPr/>
        </p:nvSpPr>
        <p:spPr>
          <a:xfrm>
            <a:off x="298514" y="996158"/>
            <a:ext cx="11594969" cy="2092881"/>
          </a:xfrm>
          <a:prstGeom prst="rect">
            <a:avLst/>
          </a:prstGeom>
          <a:noFill/>
        </p:spPr>
        <p:txBody>
          <a:bodyPr wrap="square">
            <a:spAutoFit/>
          </a:bodyPr>
          <a:lstStyle/>
          <a:p>
            <a:pPr indent="266700" algn="just">
              <a:spcBef>
                <a:spcPts val="1200"/>
              </a:spcBef>
              <a:spcAft>
                <a:spcPts val="1200"/>
              </a:spcAf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 permissions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主要指的是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能不能被</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client read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（可读）和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write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（可写）。</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Permissions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还有安全模式的分类，我们这里不展开。</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蓝牙定义的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16-bit UUID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permission</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也都被定义了。通常来说，大部分</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permissions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都包含</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read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，就是可以被</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读取。</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CCCD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是可以被</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client write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的，用于控制</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的通知开关。</a:t>
            </a:r>
          </a:p>
          <a:p>
            <a:pPr indent="266700" algn="just">
              <a:spcBef>
                <a:spcPts val="1200"/>
              </a:spcBef>
              <a:spcAft>
                <a:spcPts val="1200"/>
              </a:spcAft>
            </a:pP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Characteristic value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 permissions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通常由</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properties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来定义。我们稍后再讲解。</a:t>
            </a:r>
          </a:p>
        </p:txBody>
      </p:sp>
      <p:graphicFrame>
        <p:nvGraphicFramePr>
          <p:cNvPr id="3" name="表格 2">
            <a:extLst>
              <a:ext uri="{FF2B5EF4-FFF2-40B4-BE49-F238E27FC236}">
                <a16:creationId xmlns:a16="http://schemas.microsoft.com/office/drawing/2014/main" id="{3ADFFCF6-87C4-44D0-9733-5011EE7686DD}"/>
              </a:ext>
            </a:extLst>
          </p:cNvPr>
          <p:cNvGraphicFramePr>
            <a:graphicFrameLocks noGrp="1"/>
          </p:cNvGraphicFramePr>
          <p:nvPr>
            <p:extLst>
              <p:ext uri="{D42A27DB-BD31-4B8C-83A1-F6EECF244321}">
                <p14:modId xmlns:p14="http://schemas.microsoft.com/office/powerpoint/2010/main" val="1647120252"/>
              </p:ext>
            </p:extLst>
          </p:nvPr>
        </p:nvGraphicFramePr>
        <p:xfrm>
          <a:off x="1312820" y="3347754"/>
          <a:ext cx="9566356" cy="2619417"/>
        </p:xfrm>
        <a:graphic>
          <a:graphicData uri="http://schemas.openxmlformats.org/drawingml/2006/table">
            <a:tbl>
              <a:tblPr firstRow="1" firstCol="1" bandRow="1">
                <a:tableStyleId>{5C22544A-7EE6-4342-B048-85BDC9FD1C3A}</a:tableStyleId>
              </a:tblPr>
              <a:tblGrid>
                <a:gridCol w="1537571">
                  <a:extLst>
                    <a:ext uri="{9D8B030D-6E8A-4147-A177-3AD203B41FA5}">
                      <a16:colId xmlns:a16="http://schemas.microsoft.com/office/drawing/2014/main" val="168141986"/>
                    </a:ext>
                  </a:extLst>
                </a:gridCol>
                <a:gridCol w="1822450">
                  <a:extLst>
                    <a:ext uri="{9D8B030D-6E8A-4147-A177-3AD203B41FA5}">
                      <a16:colId xmlns:a16="http://schemas.microsoft.com/office/drawing/2014/main" val="2337187858"/>
                    </a:ext>
                  </a:extLst>
                </a:gridCol>
                <a:gridCol w="1679194">
                  <a:extLst>
                    <a:ext uri="{9D8B030D-6E8A-4147-A177-3AD203B41FA5}">
                      <a16:colId xmlns:a16="http://schemas.microsoft.com/office/drawing/2014/main" val="1234070564"/>
                    </a:ext>
                  </a:extLst>
                </a:gridCol>
                <a:gridCol w="2861310">
                  <a:extLst>
                    <a:ext uri="{9D8B030D-6E8A-4147-A177-3AD203B41FA5}">
                      <a16:colId xmlns:a16="http://schemas.microsoft.com/office/drawing/2014/main" val="1701574288"/>
                    </a:ext>
                  </a:extLst>
                </a:gridCol>
                <a:gridCol w="1665831">
                  <a:extLst>
                    <a:ext uri="{9D8B030D-6E8A-4147-A177-3AD203B41FA5}">
                      <a16:colId xmlns:a16="http://schemas.microsoft.com/office/drawing/2014/main" val="1674332582"/>
                    </a:ext>
                  </a:extLst>
                </a:gridCol>
              </a:tblGrid>
              <a:tr h="476256">
                <a:tc>
                  <a:txBody>
                    <a:bodyPr/>
                    <a:lstStyle/>
                    <a:p>
                      <a:pPr indent="612140" algn="just"/>
                      <a:r>
                        <a:rPr lang="zh-CN" sz="1050" kern="100">
                          <a:effectLst/>
                        </a:rPr>
                        <a:t>名称</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12140" algn="just"/>
                      <a:r>
                        <a:rPr lang="en-US" sz="1050" kern="100">
                          <a:effectLst/>
                        </a:rPr>
                        <a:t>Attribute Handle</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12140" algn="just"/>
                      <a:r>
                        <a:rPr lang="en-US" sz="1050" kern="100">
                          <a:effectLst/>
                        </a:rPr>
                        <a:t>Attribute Type</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12140" algn="just"/>
                      <a:r>
                        <a:rPr lang="en-US" sz="1050" kern="100">
                          <a:effectLst/>
                        </a:rPr>
                        <a:t>Attribute</a:t>
                      </a:r>
                      <a:endParaRPr lang="zh-CN" sz="1050" kern="100">
                        <a:effectLst/>
                      </a:endParaRPr>
                    </a:p>
                    <a:p>
                      <a:pPr indent="612140" algn="just"/>
                      <a:r>
                        <a:rPr lang="en-US" sz="1050" kern="100">
                          <a:effectLst/>
                        </a:rPr>
                        <a:t>Value</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12140" algn="just"/>
                      <a:r>
                        <a:rPr lang="en-US" sz="1050" kern="100">
                          <a:effectLst/>
                        </a:rPr>
                        <a:t>Attribute</a:t>
                      </a:r>
                      <a:endParaRPr lang="zh-CN" sz="1050" kern="100">
                        <a:effectLst/>
                      </a:endParaRPr>
                    </a:p>
                    <a:p>
                      <a:pPr indent="612140" algn="just"/>
                      <a:r>
                        <a:rPr lang="en-US" sz="1050" kern="100">
                          <a:effectLst/>
                        </a:rPr>
                        <a:t>permissions</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566771758"/>
                  </a:ext>
                </a:extLst>
              </a:tr>
              <a:tr h="238129">
                <a:tc>
                  <a:txBody>
                    <a:bodyPr/>
                    <a:lstStyle/>
                    <a:p>
                      <a:pPr indent="609600" algn="just"/>
                      <a:r>
                        <a:rPr lang="zh-CN" sz="1050" kern="100">
                          <a:effectLst/>
                        </a:rPr>
                        <a:t>心率</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0x0001</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0x2800</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zh-CN" sz="1050" kern="100">
                          <a:effectLst/>
                        </a:rPr>
                        <a:t>心率</a:t>
                      </a:r>
                      <a:r>
                        <a:rPr lang="en-US" sz="105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Read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068624106"/>
                  </a:ext>
                </a:extLst>
              </a:tr>
              <a:tr h="238129">
                <a:tc>
                  <a:txBody>
                    <a:bodyPr/>
                    <a:lstStyle/>
                    <a:p>
                      <a:pPr indent="609600" algn="just"/>
                      <a:r>
                        <a:rPr lang="zh-CN" sz="1050" kern="100">
                          <a:effectLst/>
                        </a:rPr>
                        <a:t>心跳</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0x0002</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0x2803</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Properties + 0x0003 + </a:t>
                      </a:r>
                      <a:r>
                        <a:rPr lang="zh-CN" sz="1050" kern="100">
                          <a:effectLst/>
                        </a:rPr>
                        <a:t>心跳</a:t>
                      </a:r>
                      <a:r>
                        <a:rPr lang="en-US" sz="105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Read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883658261"/>
                  </a:ext>
                </a:extLst>
              </a:tr>
              <a:tr h="238129">
                <a:tc>
                  <a:txBody>
                    <a:bodyPr/>
                    <a:lstStyle/>
                    <a:p>
                      <a:pPr indent="609600" algn="just"/>
                      <a:r>
                        <a:rPr lang="zh-CN" sz="1050" kern="100">
                          <a:effectLst/>
                        </a:rPr>
                        <a:t>心跳</a:t>
                      </a:r>
                      <a:r>
                        <a:rPr lang="en-US" sz="1050" kern="100">
                          <a:effectLst/>
                        </a:rPr>
                        <a:t>/</a:t>
                      </a:r>
                      <a:r>
                        <a:rPr lang="zh-CN" sz="1050" kern="100">
                          <a:effectLst/>
                        </a:rPr>
                        <a:t>分钟</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0x0003</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zh-CN" sz="1050" kern="100">
                          <a:effectLst/>
                        </a:rPr>
                        <a:t>心跳</a:t>
                      </a:r>
                      <a:r>
                        <a:rPr lang="en-US" sz="105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zh-CN" sz="1050" kern="100">
                          <a:effectLst/>
                        </a:rPr>
                        <a:t>实际的心跳</a:t>
                      </a:r>
                      <a:r>
                        <a:rPr lang="en-US" sz="1050" kern="100">
                          <a:effectLst/>
                        </a:rPr>
                        <a:t>/</a:t>
                      </a:r>
                      <a:r>
                        <a:rPr lang="zh-CN" sz="1050" kern="100">
                          <a:effectLst/>
                        </a:rPr>
                        <a:t>分钟数值</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Read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694915547"/>
                  </a:ext>
                </a:extLst>
              </a:tr>
              <a:tr h="238129">
                <a:tc>
                  <a:txBody>
                    <a:bodyPr/>
                    <a:lstStyle/>
                    <a:p>
                      <a:pPr indent="609600" algn="just"/>
                      <a:r>
                        <a:rPr lang="zh-CN" sz="1050" kern="100">
                          <a:effectLst/>
                        </a:rPr>
                        <a:t>通知开关</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0x0004</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0x2902</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zh-CN" sz="1050" kern="100">
                          <a:effectLst/>
                        </a:rPr>
                        <a:t>通知开关</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Read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925110722"/>
                  </a:ext>
                </a:extLst>
              </a:tr>
              <a:tr h="238129">
                <a:tc>
                  <a:txBody>
                    <a:bodyPr/>
                    <a:lstStyle/>
                    <a:p>
                      <a:pPr indent="609600" algn="just"/>
                      <a:r>
                        <a:rPr lang="zh-CN" sz="1050" kern="100">
                          <a:effectLst/>
                        </a:rPr>
                        <a:t>设备信息</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0x0005</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0x2801</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zh-CN" sz="1050" kern="100">
                          <a:effectLst/>
                        </a:rPr>
                        <a:t>设备信息</a:t>
                      </a:r>
                      <a:r>
                        <a:rPr lang="en-US" sz="105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Read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4291158232"/>
                  </a:ext>
                </a:extLst>
              </a:tr>
              <a:tr h="238129">
                <a:tc>
                  <a:txBody>
                    <a:bodyPr/>
                    <a:lstStyle/>
                    <a:p>
                      <a:pPr indent="609600" algn="just"/>
                      <a:r>
                        <a:rPr lang="zh-CN" sz="1050" kern="100">
                          <a:effectLst/>
                        </a:rPr>
                        <a:t>产品序列号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0x0006</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0x2803</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Properties + 0x0007 + </a:t>
                      </a:r>
                      <a:r>
                        <a:rPr lang="zh-CN" sz="1050" kern="100">
                          <a:effectLst/>
                        </a:rPr>
                        <a:t>序列号</a:t>
                      </a:r>
                      <a:r>
                        <a:rPr lang="en-US" sz="105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Read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464015646"/>
                  </a:ext>
                </a:extLst>
              </a:tr>
              <a:tr h="238129">
                <a:tc>
                  <a:txBody>
                    <a:bodyPr/>
                    <a:lstStyle/>
                    <a:p>
                      <a:pPr indent="609600" algn="just"/>
                      <a:r>
                        <a:rPr lang="zh-CN" sz="1050" kern="100">
                          <a:effectLst/>
                        </a:rPr>
                        <a:t>序列号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0x0007</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zh-CN" sz="1050" kern="100">
                          <a:effectLst/>
                        </a:rPr>
                        <a:t>序列号</a:t>
                      </a:r>
                      <a:r>
                        <a:rPr lang="en-US" sz="105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zh-CN" sz="1050" kern="100">
                          <a:effectLst/>
                        </a:rPr>
                        <a:t>实际的序列号数值</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Read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468440243"/>
                  </a:ext>
                </a:extLst>
              </a:tr>
              <a:tr h="238129">
                <a:tc>
                  <a:txBody>
                    <a:bodyPr/>
                    <a:lstStyle/>
                    <a:p>
                      <a:pPr indent="609600" algn="just"/>
                      <a:r>
                        <a:rPr lang="zh-CN" sz="1050" kern="100">
                          <a:effectLst/>
                        </a:rPr>
                        <a:t>软件版本号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0x0008</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0x2803</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Properties + 0x0009 + </a:t>
                      </a:r>
                      <a:r>
                        <a:rPr lang="zh-CN" sz="1050" kern="100">
                          <a:effectLst/>
                        </a:rPr>
                        <a:t>版本号</a:t>
                      </a:r>
                      <a:r>
                        <a:rPr lang="en-US" sz="105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Read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177147592"/>
                  </a:ext>
                </a:extLst>
              </a:tr>
              <a:tr h="238129">
                <a:tc>
                  <a:txBody>
                    <a:bodyPr/>
                    <a:lstStyle/>
                    <a:p>
                      <a:pPr indent="609600" algn="just"/>
                      <a:r>
                        <a:rPr lang="zh-CN" sz="1050" kern="100">
                          <a:effectLst/>
                        </a:rPr>
                        <a:t>版本号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a:effectLst/>
                        </a:rPr>
                        <a:t>0x0009</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zh-CN" sz="1050" kern="100">
                          <a:effectLst/>
                        </a:rPr>
                        <a:t>版本号</a:t>
                      </a:r>
                      <a:r>
                        <a:rPr lang="en-US" sz="105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zh-CN" sz="1050" kern="100">
                          <a:effectLst/>
                        </a:rPr>
                        <a:t>实际的版本号数值</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indent="609600" algn="just"/>
                      <a:r>
                        <a:rPr lang="en-US" sz="1050" kern="100" dirty="0">
                          <a:effectLst/>
                        </a:rPr>
                        <a:t>Read</a:t>
                      </a:r>
                      <a:endParaRPr lang="zh-CN" sz="1050" kern="100" dirty="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588571651"/>
                  </a:ext>
                </a:extLst>
              </a:tr>
            </a:tbl>
          </a:graphicData>
        </a:graphic>
      </p:graphicFrame>
    </p:spTree>
    <p:custDataLst>
      <p:tags r:id="rId1"/>
    </p:custDataLst>
    <p:extLst>
      <p:ext uri="{BB962C8B-B14F-4D97-AF65-F5344CB8AC3E}">
        <p14:creationId xmlns:p14="http://schemas.microsoft.com/office/powerpoint/2010/main" val="2593938228"/>
      </p:ext>
    </p:extLst>
  </p:cSld>
  <p:clrMapOvr>
    <a:masterClrMapping/>
  </p:clrMapOvr>
  <p:transition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Attribute PDU 1</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文本框 8">
            <a:extLst>
              <a:ext uri="{FF2B5EF4-FFF2-40B4-BE49-F238E27FC236}">
                <a16:creationId xmlns:a16="http://schemas.microsoft.com/office/drawing/2014/main" id="{F5628004-7D92-4773-8A1A-D1FE0D57A15E}"/>
              </a:ext>
            </a:extLst>
          </p:cNvPr>
          <p:cNvSpPr txBox="1"/>
          <p:nvPr/>
        </p:nvSpPr>
        <p:spPr>
          <a:xfrm>
            <a:off x="457155" y="1081428"/>
            <a:ext cx="11373484" cy="338554"/>
          </a:xfrm>
          <a:prstGeom prst="rect">
            <a:avLst/>
          </a:prstGeom>
          <a:noFill/>
        </p:spPr>
        <p:txBody>
          <a:bodyPr wrap="square">
            <a:spAutoFit/>
          </a:bodyPr>
          <a:lstStyle/>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刚才我们讲了</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的组成和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 caching</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，接下来我们讲一下双方传输数据时使用的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 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p:txBody>
      </p:sp>
      <p:sp>
        <p:nvSpPr>
          <p:cNvPr id="10" name="文本框 9">
            <a:extLst>
              <a:ext uri="{FF2B5EF4-FFF2-40B4-BE49-F238E27FC236}">
                <a16:creationId xmlns:a16="http://schemas.microsoft.com/office/drawing/2014/main" id="{04F52027-C823-48CA-BC09-FE67D2382832}"/>
              </a:ext>
            </a:extLst>
          </p:cNvPr>
          <p:cNvSpPr txBox="1"/>
          <p:nvPr/>
        </p:nvSpPr>
        <p:spPr>
          <a:xfrm>
            <a:off x="457155" y="1477790"/>
            <a:ext cx="5550768" cy="584775"/>
          </a:xfrm>
          <a:prstGeom prst="rect">
            <a:avLst/>
          </a:prstGeom>
          <a:noFill/>
        </p:spPr>
        <p:txBody>
          <a:bodyPr wrap="square">
            <a:spAutoFit/>
          </a:bodyPr>
          <a:lstStyle/>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定义了</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种</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 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的大类，用于分类</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之间数据传输的方向和是否需要对方回复。</a:t>
            </a:r>
          </a:p>
        </p:txBody>
      </p:sp>
      <p:graphicFrame>
        <p:nvGraphicFramePr>
          <p:cNvPr id="6" name="表格 5">
            <a:extLst>
              <a:ext uri="{FF2B5EF4-FFF2-40B4-BE49-F238E27FC236}">
                <a16:creationId xmlns:a16="http://schemas.microsoft.com/office/drawing/2014/main" id="{47CD73FB-B699-4A19-95A1-F694A7B3925F}"/>
              </a:ext>
            </a:extLst>
          </p:cNvPr>
          <p:cNvGraphicFramePr>
            <a:graphicFrameLocks noGrp="1"/>
          </p:cNvGraphicFramePr>
          <p:nvPr>
            <p:extLst>
              <p:ext uri="{D42A27DB-BD31-4B8C-83A1-F6EECF244321}">
                <p14:modId xmlns:p14="http://schemas.microsoft.com/office/powerpoint/2010/main" val="3998547554"/>
              </p:ext>
            </p:extLst>
          </p:nvPr>
        </p:nvGraphicFramePr>
        <p:xfrm>
          <a:off x="6393986" y="1629586"/>
          <a:ext cx="5550768" cy="1536510"/>
        </p:xfrm>
        <a:graphic>
          <a:graphicData uri="http://schemas.openxmlformats.org/drawingml/2006/table">
            <a:tbl>
              <a:tblPr firstRow="1" firstCol="1" bandRow="1">
                <a:tableStyleId>{5C22544A-7EE6-4342-B048-85BDC9FD1C3A}</a:tableStyleId>
              </a:tblPr>
              <a:tblGrid>
                <a:gridCol w="1686560">
                  <a:extLst>
                    <a:ext uri="{9D8B030D-6E8A-4147-A177-3AD203B41FA5}">
                      <a16:colId xmlns:a16="http://schemas.microsoft.com/office/drawing/2014/main" val="1626431835"/>
                    </a:ext>
                  </a:extLst>
                </a:gridCol>
                <a:gridCol w="1088073">
                  <a:extLst>
                    <a:ext uri="{9D8B030D-6E8A-4147-A177-3AD203B41FA5}">
                      <a16:colId xmlns:a16="http://schemas.microsoft.com/office/drawing/2014/main" val="3302473560"/>
                    </a:ext>
                  </a:extLst>
                </a:gridCol>
                <a:gridCol w="1651635">
                  <a:extLst>
                    <a:ext uri="{9D8B030D-6E8A-4147-A177-3AD203B41FA5}">
                      <a16:colId xmlns:a16="http://schemas.microsoft.com/office/drawing/2014/main" val="3465737221"/>
                    </a:ext>
                  </a:extLst>
                </a:gridCol>
                <a:gridCol w="1124500">
                  <a:extLst>
                    <a:ext uri="{9D8B030D-6E8A-4147-A177-3AD203B41FA5}">
                      <a16:colId xmlns:a16="http://schemas.microsoft.com/office/drawing/2014/main" val="1396877016"/>
                    </a:ext>
                  </a:extLst>
                </a:gridCol>
              </a:tblGrid>
              <a:tr h="262824">
                <a:tc>
                  <a:txBody>
                    <a:bodyPr/>
                    <a:lstStyle/>
                    <a:p>
                      <a:pPr indent="612140"/>
                      <a:r>
                        <a:rPr lang="zh-CN" sz="1050" kern="100">
                          <a:effectLst/>
                        </a:rPr>
                        <a:t>类型</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12140"/>
                      <a:r>
                        <a:rPr lang="zh-CN" sz="1050" kern="100">
                          <a:effectLst/>
                        </a:rPr>
                        <a:t>缩写</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12140"/>
                      <a:r>
                        <a:rPr lang="zh-CN" sz="1050" kern="100">
                          <a:effectLst/>
                        </a:rPr>
                        <a:t>方向</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12140"/>
                      <a:r>
                        <a:rPr lang="zh-CN" sz="1050" kern="100">
                          <a:effectLst/>
                        </a:rPr>
                        <a:t>回复</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4243383199"/>
                  </a:ext>
                </a:extLst>
              </a:tr>
              <a:tr h="212281">
                <a:tc>
                  <a:txBody>
                    <a:bodyPr/>
                    <a:lstStyle/>
                    <a:p>
                      <a:pPr indent="609600"/>
                      <a:r>
                        <a:rPr lang="en-US" sz="1050" kern="100">
                          <a:effectLst/>
                        </a:rPr>
                        <a:t>Commands</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r>
                        <a:rPr lang="en-US" sz="1050" kern="100">
                          <a:effectLst/>
                        </a:rPr>
                        <a:t>CMD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r>
                        <a:rPr lang="en-US" sz="1050" kern="100">
                          <a:effectLst/>
                        </a:rPr>
                        <a:t>client to server</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r>
                        <a:rPr lang="en-US"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917258765"/>
                  </a:ext>
                </a:extLst>
              </a:tr>
              <a:tr h="212281">
                <a:tc>
                  <a:txBody>
                    <a:bodyPr/>
                    <a:lstStyle/>
                    <a:p>
                      <a:pPr indent="609600"/>
                      <a:r>
                        <a:rPr lang="en-US" sz="1050" kern="100">
                          <a:effectLst/>
                        </a:rPr>
                        <a:t>Requests</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r>
                        <a:rPr lang="en-US" sz="1050" kern="100">
                          <a:effectLst/>
                        </a:rPr>
                        <a:t>REQ</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r>
                        <a:rPr lang="en-US" sz="1050" kern="100">
                          <a:effectLst/>
                        </a:rPr>
                        <a:t>client to server</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r>
                        <a:rPr lang="en-US" sz="1050" kern="100">
                          <a:effectLst/>
                        </a:rPr>
                        <a:t>RSP</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283286153"/>
                  </a:ext>
                </a:extLst>
              </a:tr>
              <a:tr h="212281">
                <a:tc>
                  <a:txBody>
                    <a:bodyPr/>
                    <a:lstStyle/>
                    <a:p>
                      <a:pPr indent="609600"/>
                      <a:r>
                        <a:rPr lang="en-US" sz="1050" kern="100">
                          <a:effectLst/>
                        </a:rPr>
                        <a:t>Responses</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r>
                        <a:rPr lang="en-US" sz="1050" kern="100">
                          <a:effectLst/>
                        </a:rPr>
                        <a:t>RSP</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r>
                        <a:rPr lang="en-US" sz="1050" kern="100">
                          <a:effectLst/>
                        </a:rPr>
                        <a:t>server to client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r>
                        <a:rPr lang="en-US"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619668798"/>
                  </a:ext>
                </a:extLst>
              </a:tr>
              <a:tr h="212281">
                <a:tc>
                  <a:txBody>
                    <a:bodyPr/>
                    <a:lstStyle/>
                    <a:p>
                      <a:pPr indent="609600"/>
                      <a:r>
                        <a:rPr lang="en-US" sz="1050" kern="100">
                          <a:effectLst/>
                        </a:rPr>
                        <a:t>Notifications</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r>
                        <a:rPr lang="en-US" sz="1050" kern="100">
                          <a:effectLst/>
                        </a:rPr>
                        <a:t>NTF</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r>
                        <a:rPr lang="en-US" sz="1050" kern="100">
                          <a:effectLst/>
                        </a:rPr>
                        <a:t>server to client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r>
                        <a:rPr lang="en-US" sz="1050" kern="100">
                          <a:effectLst/>
                        </a:rPr>
                        <a: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82677599"/>
                  </a:ext>
                </a:extLst>
              </a:tr>
              <a:tr h="212281">
                <a:tc>
                  <a:txBody>
                    <a:bodyPr/>
                    <a:lstStyle/>
                    <a:p>
                      <a:pPr indent="609600"/>
                      <a:r>
                        <a:rPr lang="en-US" sz="1050" kern="100">
                          <a:effectLst/>
                        </a:rPr>
                        <a:t>Indications</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r>
                        <a:rPr lang="en-US" sz="1050" kern="100">
                          <a:effectLst/>
                        </a:rPr>
                        <a:t>IND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r>
                        <a:rPr lang="en-US" sz="1050" kern="100">
                          <a:effectLst/>
                        </a:rPr>
                        <a:t>server to client</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r>
                        <a:rPr lang="en-US" sz="1050" kern="100">
                          <a:effectLst/>
                        </a:rPr>
                        <a:t>CFM</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891755557"/>
                  </a:ext>
                </a:extLst>
              </a:tr>
              <a:tr h="212281">
                <a:tc>
                  <a:txBody>
                    <a:bodyPr/>
                    <a:lstStyle/>
                    <a:p>
                      <a:pPr indent="609600"/>
                      <a:r>
                        <a:rPr lang="en-US" sz="1050" kern="100">
                          <a:effectLst/>
                        </a:rPr>
                        <a:t>Confirmations</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r>
                        <a:rPr lang="en-US" sz="1050" kern="100">
                          <a:effectLst/>
                        </a:rPr>
                        <a:t>CFM</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r>
                        <a:rPr lang="en-US" sz="1050" kern="100">
                          <a:effectLst/>
                        </a:rPr>
                        <a:t>client to server</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indent="609600"/>
                      <a:r>
                        <a:rPr lang="en-US" sz="1050" kern="100" dirty="0">
                          <a:effectLst/>
                        </a:rPr>
                        <a:t>✕</a:t>
                      </a:r>
                      <a:endParaRPr lang="zh-CN" sz="1050" kern="100" dirty="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4159172275"/>
                  </a:ext>
                </a:extLst>
              </a:tr>
            </a:tbl>
          </a:graphicData>
        </a:graphic>
      </p:graphicFrame>
      <p:sp>
        <p:nvSpPr>
          <p:cNvPr id="12" name="文本框 11">
            <a:extLst>
              <a:ext uri="{FF2B5EF4-FFF2-40B4-BE49-F238E27FC236}">
                <a16:creationId xmlns:a16="http://schemas.microsoft.com/office/drawing/2014/main" id="{9B30CC25-EE57-478E-A960-E0C7609DD49C}"/>
              </a:ext>
            </a:extLst>
          </p:cNvPr>
          <p:cNvSpPr txBox="1"/>
          <p:nvPr/>
        </p:nvSpPr>
        <p:spPr>
          <a:xfrm>
            <a:off x="593128" y="2120373"/>
            <a:ext cx="5502871" cy="4524315"/>
          </a:xfrm>
          <a:prstGeom prst="rect">
            <a:avLst/>
          </a:prstGeom>
          <a:noFill/>
        </p:spPr>
        <p:txBody>
          <a:bodyPr wrap="square">
            <a:spAutoFit/>
          </a:bodyPr>
          <a:lstStyle/>
          <a:p>
            <a:pPr marL="342900" lvl="0" indent="-342900" algn="just">
              <a:spcBef>
                <a:spcPts val="1200"/>
              </a:spcBef>
              <a:spcAft>
                <a:spcPts val="1200"/>
              </a:spcAft>
              <a:buFont typeface="Wingdings" panose="05000000000000000000" pitchFamily="2" charset="2"/>
              <a:buChar char=""/>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Commands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指由</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发送给</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，不需要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回复。</a:t>
            </a:r>
          </a:p>
          <a:p>
            <a:pPr marL="342900" lvl="0" indent="-342900" algn="just">
              <a:spcBef>
                <a:spcPts val="1200"/>
              </a:spcBef>
              <a:spcAft>
                <a:spcPts val="1200"/>
              </a:spcAft>
              <a:buFont typeface="Wingdings" panose="05000000000000000000" pitchFamily="2" charset="2"/>
              <a:buChar char=""/>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Requests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指由</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发送给</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，且需要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回复</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Responses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gn="just">
              <a:spcBef>
                <a:spcPts val="1200"/>
              </a:spcBef>
              <a:spcAft>
                <a:spcPts val="1200"/>
              </a:spcAft>
              <a:buFont typeface="Wingdings" panose="05000000000000000000" pitchFamily="2" charset="2"/>
              <a:buChar char=""/>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Notifications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指由</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发送给</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，不需要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回复。</a:t>
            </a:r>
          </a:p>
          <a:p>
            <a:pPr marL="342900" lvl="0" indent="-342900" algn="just">
              <a:spcBef>
                <a:spcPts val="1200"/>
              </a:spcBef>
              <a:spcAft>
                <a:spcPts val="1200"/>
              </a:spcAft>
              <a:buFont typeface="Wingdings" panose="05000000000000000000" pitchFamily="2" charset="2"/>
              <a:buChar char=""/>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Indications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指由</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发送给</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，且需要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回复</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Confirmations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它们的三字母缩写被用于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 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的命名中，便于理解。比如</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ATT_WRITE_CMD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指的是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发送给</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write command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ATT_WRITE_REQ</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指的是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发送给</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write request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，且需要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回复</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ATT_WRITE_RSP</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p:txBody>
      </p:sp>
      <p:sp>
        <p:nvSpPr>
          <p:cNvPr id="13" name="文本框 12">
            <a:extLst>
              <a:ext uri="{FF2B5EF4-FFF2-40B4-BE49-F238E27FC236}">
                <a16:creationId xmlns:a16="http://schemas.microsoft.com/office/drawing/2014/main" id="{374F8463-207D-417D-9057-F83DC8A54C10}"/>
              </a:ext>
            </a:extLst>
          </p:cNvPr>
          <p:cNvSpPr txBox="1"/>
          <p:nvPr/>
        </p:nvSpPr>
        <p:spPr>
          <a:xfrm>
            <a:off x="6384725" y="3691905"/>
            <a:ext cx="5350119" cy="923330"/>
          </a:xfrm>
          <a:prstGeom prst="rect">
            <a:avLst/>
          </a:prstGeom>
          <a:noFill/>
        </p:spPr>
        <p:txBody>
          <a:bodyPr wrap="square">
            <a:spAutoFit/>
          </a:bodyPr>
          <a:lstStyle/>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有些同学可能会有疑问了：在</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Link Layer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已经规定了</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要交替发送和接收数据包，那</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为什么又要定义“要不要回复”这个概念呢？</a:t>
            </a:r>
          </a:p>
        </p:txBody>
      </p:sp>
    </p:spTree>
    <p:custDataLst>
      <p:tags r:id="rId1"/>
    </p:custDataLst>
    <p:extLst>
      <p:ext uri="{BB962C8B-B14F-4D97-AF65-F5344CB8AC3E}">
        <p14:creationId xmlns:p14="http://schemas.microsoft.com/office/powerpoint/2010/main" val="3601487455"/>
      </p:ext>
    </p:extLst>
  </p:cSld>
  <p:clrMapOvr>
    <a:masterClrMapping/>
  </p:clrMapOvr>
  <p:transition advClick="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Attribute PDU 2</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3" name="图片 12" descr="手机屏幕截图&#10;&#10;描述已自动生成">
            <a:extLst>
              <a:ext uri="{FF2B5EF4-FFF2-40B4-BE49-F238E27FC236}">
                <a16:creationId xmlns:a16="http://schemas.microsoft.com/office/drawing/2014/main" id="{624E670C-0EDE-4107-8599-5BB741C54296}"/>
              </a:ext>
            </a:extLst>
          </p:cNvPr>
          <p:cNvPicPr/>
          <p:nvPr/>
        </p:nvPicPr>
        <p:blipFill>
          <a:blip r:embed="rId6"/>
          <a:stretch>
            <a:fillRect/>
          </a:stretch>
        </p:blipFill>
        <p:spPr>
          <a:xfrm>
            <a:off x="6707119" y="1454531"/>
            <a:ext cx="5400040" cy="2545715"/>
          </a:xfrm>
          <a:prstGeom prst="rect">
            <a:avLst/>
          </a:prstGeom>
        </p:spPr>
      </p:pic>
      <p:sp>
        <p:nvSpPr>
          <p:cNvPr id="15" name="文本框 14">
            <a:extLst>
              <a:ext uri="{FF2B5EF4-FFF2-40B4-BE49-F238E27FC236}">
                <a16:creationId xmlns:a16="http://schemas.microsoft.com/office/drawing/2014/main" id="{352E51E6-000A-4571-AA70-734841ACD740}"/>
              </a:ext>
            </a:extLst>
          </p:cNvPr>
          <p:cNvSpPr txBox="1"/>
          <p:nvPr/>
        </p:nvSpPr>
        <p:spPr>
          <a:xfrm>
            <a:off x="457155" y="2611392"/>
            <a:ext cx="6568152" cy="2985433"/>
          </a:xfrm>
          <a:prstGeom prst="rect">
            <a:avLst/>
          </a:prstGeom>
          <a:noFill/>
        </p:spPr>
        <p:txBody>
          <a:bodyPr wrap="square">
            <a:spAutoFit/>
          </a:bodyPr>
          <a:lstStyle/>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要搞清楚这个问题，我们先来看一下双方传输</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的流程是怎么样的。我们那</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NTF</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IND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来举例。</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当</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NTF</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后，只要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收到并回复任意</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LL 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，哪怕只是个空包，</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收到后，这次</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NTF</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就算发送成功了。</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而当</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IND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后，不但要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收到，还要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收到，并且回复</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CFM</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，等到</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收到</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CFM</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后，这次</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IND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才算发送成功。</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所以说，这个“要不要回复”的概念指的是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层面要不要回复，与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Link Layer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的维持连接时序的数据包无关。</a:t>
            </a:r>
          </a:p>
        </p:txBody>
      </p:sp>
    </p:spTree>
    <p:custDataLst>
      <p:tags r:id="rId1"/>
    </p:custDataLst>
    <p:extLst>
      <p:ext uri="{BB962C8B-B14F-4D97-AF65-F5344CB8AC3E}">
        <p14:creationId xmlns:p14="http://schemas.microsoft.com/office/powerpoint/2010/main" val="926150218"/>
      </p:ext>
    </p:ext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86361" y="166884"/>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建立连接</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(connection setup) 1</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a:extLst>
              <a:ext uri="{FF2B5EF4-FFF2-40B4-BE49-F238E27FC236}">
                <a16:creationId xmlns:a16="http://schemas.microsoft.com/office/drawing/2014/main" id="{9BF79864-C17C-4B63-93F7-EDC8CD1D5F3B}"/>
              </a:ext>
            </a:extLst>
          </p:cNvPr>
          <p:cNvSpPr txBox="1"/>
          <p:nvPr/>
        </p:nvSpPr>
        <p:spPr>
          <a:xfrm>
            <a:off x="530350" y="1333397"/>
            <a:ext cx="5029529" cy="5293757"/>
          </a:xfrm>
          <a:prstGeom prst="rect">
            <a:avLst/>
          </a:prstGeom>
          <a:noFill/>
        </p:spPr>
        <p:txBody>
          <a:bodyPr wrap="square">
            <a:spAutoFit/>
          </a:bodyPr>
          <a:lstStyle/>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首先，我们回顾一下基于广播的数据传输方式。它有很多缺陷：</a:t>
            </a:r>
          </a:p>
          <a:p>
            <a:pPr marL="342900" lvl="0" indent="-342900" algn="just">
              <a:spcBef>
                <a:spcPts val="1200"/>
              </a:spcBef>
              <a:spcAft>
                <a:spcPts val="1200"/>
              </a:spcAft>
              <a:buFont typeface="+mj-lt"/>
              <a:buAutoNum type="arabicPeriod"/>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所有数据都在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个“公共频道”进行传输，设备多了容易相互冲突干扰。</a:t>
            </a:r>
          </a:p>
          <a:p>
            <a:pPr marL="342900" lvl="0" indent="-342900" algn="just">
              <a:spcBef>
                <a:spcPts val="1200"/>
              </a:spcBef>
              <a:spcAft>
                <a:spcPts val="1200"/>
              </a:spcAft>
              <a:buFont typeface="+mj-lt"/>
              <a:buAutoNum type="arabicPeriod"/>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数据的发送方不知道接收方有没有收到数据，所以只能一直不停地重复发送相同的数据，做大量的“无用功”（功耗变大），直到接收方有回复。</a:t>
            </a:r>
          </a:p>
          <a:p>
            <a:pPr marL="342900" lvl="0" indent="-342900" algn="just">
              <a:spcBef>
                <a:spcPts val="1200"/>
              </a:spcBef>
              <a:spcAft>
                <a:spcPts val="1200"/>
              </a:spcAft>
              <a:buFont typeface="+mj-lt"/>
              <a:buAutoNum type="arabicPeriod"/>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数据的接收方不知道发送方什么时候会发送数据，所以只能一直不停地进行接收扫描，做大量的“无用功”（功耗变大），直到接收到数据。</a:t>
            </a:r>
          </a:p>
          <a:p>
            <a:pPr marL="342900" lvl="0" indent="-342900" algn="just">
              <a:spcBef>
                <a:spcPts val="1200"/>
              </a:spcBef>
              <a:spcAft>
                <a:spcPts val="1200"/>
              </a:spcAft>
              <a:buFont typeface="+mj-lt"/>
              <a:buAutoNum type="arabicPeriod"/>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接收方在接收到数据包以后，需要解析</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、甚至解析</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里内容的具体意义才能知道是不是发送给自己的数据包。</a:t>
            </a: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对于第</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4</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点，上节课我们说过了，就是利用空中接口包中的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Access Address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。每一次建立连接，双方都有专用的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AA</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通过解析</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AA</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就能知道数据是不是发给自己的，而不用解析</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里的内容。</a:t>
            </a:r>
          </a:p>
        </p:txBody>
      </p:sp>
      <p:sp>
        <p:nvSpPr>
          <p:cNvPr id="11" name="文本框 10">
            <a:extLst>
              <a:ext uri="{FF2B5EF4-FFF2-40B4-BE49-F238E27FC236}">
                <a16:creationId xmlns:a16="http://schemas.microsoft.com/office/drawing/2014/main" id="{0F08F5DB-1B78-4F61-A8E3-51B998ED4BB8}"/>
              </a:ext>
            </a:extLst>
          </p:cNvPr>
          <p:cNvSpPr txBox="1"/>
          <p:nvPr/>
        </p:nvSpPr>
        <p:spPr>
          <a:xfrm>
            <a:off x="5725206" y="1333397"/>
            <a:ext cx="6110968" cy="5201424"/>
          </a:xfrm>
          <a:prstGeom prst="rect">
            <a:avLst/>
          </a:prstGeom>
          <a:noFill/>
        </p:spPr>
        <p:txBody>
          <a:bodyPr wrap="square">
            <a:spAutoFit/>
          </a:bodyPr>
          <a:lstStyle/>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对于第一点，在广播中，我们上一节课讲到过，增加了</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advDelay</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随机时间来抵抗冲突。而在连接链路中，</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使用了其他方法：</a:t>
            </a:r>
          </a:p>
          <a:p>
            <a:pPr marL="342900" lvl="0" indent="-342900" algn="just">
              <a:spcBef>
                <a:spcPts val="1200"/>
              </a:spcBef>
              <a:spcAft>
                <a:spcPts val="1200"/>
              </a:spcAft>
              <a:buFont typeface="+mj-lt"/>
              <a:buAutoNum type="arabicPeriod"/>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建立“</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channel map</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不断地检测</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37</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个频道的通讯质量，然后建立一个“哪些频道可用，哪些频道不可用”的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map</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，并告知</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。之后双方只在“可用”的频道上进行通讯。我们上节课没有讲解的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CONNECT_IND PDU</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中的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5</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个字节长度的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ChM</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就是这个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channel map</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5</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个字节，</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40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bit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，对应</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37</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个频道，另外</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个广播频道保留。</a:t>
            </a:r>
          </a:p>
          <a:p>
            <a:pPr marL="342900" lvl="0" indent="-342900" algn="just">
              <a:spcBef>
                <a:spcPts val="1200"/>
              </a:spcBef>
              <a:spcAft>
                <a:spcPts val="1200"/>
              </a:spcAft>
              <a:buFont typeface="+mj-lt"/>
              <a:buAutoNum type="arabicPeriod"/>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跳频（</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hopping</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）。当两个设备建立了连接以后，之后的数据收发不会一直固定在一个频道上，而是在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channel map</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内选择，并按照一定算法不停地切换频道。就像在不同的频道上“跳来跳去”，称为跳频。我们上节课没有讲解的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CONNECT_IND PDU</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中的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5</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bit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Hop</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，它的值就是用于切换频道的算法的。具体算法我们就不解释了，有兴趣的同学可以看核心规格书</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部分的章节</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4.5.8</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对于第</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和第</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点，</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定义了一套基于固定时间点的规则，以</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发送的第一个数据包为起始时间点，之后</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都按照规定的时间间隔交替进行收发数据，减少“无用功”。换句话说，就是双方都知道对方在什么时间点发送和接收数据。</a:t>
            </a: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所以，对于两个设备之间建立连接来说，最重要的就是建立起始时间点。</a:t>
            </a:r>
          </a:p>
        </p:txBody>
      </p:sp>
    </p:spTree>
    <p:custDataLst>
      <p:tags r:id="rId1"/>
    </p:custDataLst>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Attribute PDU 3</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4" name="图片 13" descr="手机屏幕截图&#10;&#10;描述已自动生成">
            <a:extLst>
              <a:ext uri="{FF2B5EF4-FFF2-40B4-BE49-F238E27FC236}">
                <a16:creationId xmlns:a16="http://schemas.microsoft.com/office/drawing/2014/main" id="{26EF59E2-0498-4386-B0ED-D12FC1914B5F}"/>
              </a:ext>
            </a:extLst>
          </p:cNvPr>
          <p:cNvPicPr/>
          <p:nvPr/>
        </p:nvPicPr>
        <p:blipFill>
          <a:blip r:embed="rId6"/>
          <a:stretch>
            <a:fillRect/>
          </a:stretch>
        </p:blipFill>
        <p:spPr>
          <a:xfrm>
            <a:off x="6730738" y="996158"/>
            <a:ext cx="5298676" cy="3122878"/>
          </a:xfrm>
          <a:prstGeom prst="rect">
            <a:avLst/>
          </a:prstGeom>
        </p:spPr>
      </p:pic>
      <p:sp>
        <p:nvSpPr>
          <p:cNvPr id="15" name="文本框 14">
            <a:extLst>
              <a:ext uri="{FF2B5EF4-FFF2-40B4-BE49-F238E27FC236}">
                <a16:creationId xmlns:a16="http://schemas.microsoft.com/office/drawing/2014/main" id="{352E51E6-000A-4571-AA70-734841ACD740}"/>
              </a:ext>
            </a:extLst>
          </p:cNvPr>
          <p:cNvSpPr txBox="1"/>
          <p:nvPr/>
        </p:nvSpPr>
        <p:spPr>
          <a:xfrm>
            <a:off x="162586" y="1124774"/>
            <a:ext cx="6568152" cy="2831544"/>
          </a:xfrm>
          <a:prstGeom prst="rect">
            <a:avLst/>
          </a:prstGeom>
          <a:noFill/>
        </p:spPr>
        <p:txBody>
          <a:bodyPr wrap="square">
            <a:spAutoFit/>
          </a:bodyPr>
          <a:lstStyle/>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知道了二者流程的区别，我们来看一看二者在应用层面的区别。主要有二点：</a:t>
            </a:r>
          </a:p>
          <a:p>
            <a:pPr marL="342900" lvl="0" indent="-342900" algn="just">
              <a:spcBef>
                <a:spcPts val="1200"/>
              </a:spcBef>
              <a:spcAft>
                <a:spcPts val="1200"/>
              </a:spcAft>
              <a:buFont typeface="Wingdings" panose="05000000000000000000" pitchFamily="2" charset="2"/>
              <a:buChar char="l"/>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NTF</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的数据传输速度比</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IND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快。</a:t>
            </a:r>
          </a:p>
          <a:p>
            <a:pPr indent="266700" algn="just">
              <a:spcBef>
                <a:spcPts val="1200"/>
              </a:spcBef>
              <a:spcAft>
                <a:spcPts val="1200"/>
              </a:spcAft>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IND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需要在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ATT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层面收到</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CFM</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之后，才能发送下一个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IND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NTF</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则不需要。甚至都不需要等到</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收到回复，</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ATT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就可以继续不停地向</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发送</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NTF</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。显然，</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NTF</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比</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IND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的效率更高，所以速度也会更快。</a:t>
            </a:r>
          </a:p>
          <a:p>
            <a:pPr marL="342900" lvl="0" indent="-342900" algn="just">
              <a:spcBef>
                <a:spcPts val="1200"/>
              </a:spcBef>
              <a:spcAft>
                <a:spcPts val="1200"/>
              </a:spcAft>
              <a:buFont typeface="Wingdings" panose="05000000000000000000" pitchFamily="2" charset="2"/>
              <a:buChar char="l"/>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NTF</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可能会丢包，而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IND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不会。</a:t>
            </a: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我们知道</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之间传输连接数据有重传机制做保护，保证了数据包不丢失。</a:t>
            </a:r>
          </a:p>
        </p:txBody>
      </p:sp>
      <p:sp>
        <p:nvSpPr>
          <p:cNvPr id="8" name="文本框 7">
            <a:extLst>
              <a:ext uri="{FF2B5EF4-FFF2-40B4-BE49-F238E27FC236}">
                <a16:creationId xmlns:a16="http://schemas.microsoft.com/office/drawing/2014/main" id="{167BA796-5F10-481D-B482-37A0F742E0B9}"/>
              </a:ext>
            </a:extLst>
          </p:cNvPr>
          <p:cNvSpPr txBox="1"/>
          <p:nvPr/>
        </p:nvSpPr>
        <p:spPr>
          <a:xfrm>
            <a:off x="195985" y="4209938"/>
            <a:ext cx="11800028" cy="2431435"/>
          </a:xfrm>
          <a:prstGeom prst="rect">
            <a:avLst/>
          </a:prstGeom>
          <a:noFill/>
        </p:spPr>
        <p:txBody>
          <a:bodyPr wrap="square">
            <a:spAutoFit/>
          </a:bodyPr>
          <a:lstStyle/>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但是对于发送</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NTF</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server ATT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来说，并不知道</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server LL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有没有成功发送</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NTF</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，如果</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server LL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发送</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NTF</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的速度跟不上</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server ATT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发送</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NTF</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的速度，那就会导致</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NTF</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丢失。同样，对于</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来说，如果</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client ATT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接收</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NTF</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的速度跟不上</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client LL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接收</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NTF</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的速度，也会导致</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NTF</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丢失。</a:t>
            </a: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这就好比，一个人不停地扔包裹，另一个人不停地接包裹。如果接包裹的速度跟不上扔包裹的速度，那包裹就掉了，叫“丢包”。</a:t>
            </a: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对于这种情况，</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芯片厂家通常会在协议栈软件中增加一级缓存，用来缓解两边速度不一致的问题。缓存，就是一块存储区域。它好比在扔包裹和接包裹的两人中间放了一个大盒子。扔包裹的人只管往盒子里扔，接包裹的人只管从盒子里面取，双方都不用顾及对方的速度，来不及取的包裹都在盒子里“缓存”着，不会丢。但是缓存的大小毕竟是有限的，如果盒子装满了，还是会“丢包”的。但是</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IND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不会有这样的问题。扔包裹的人会等到接包裹的人回复“我已经接到包裹了，你可以扔下一个包裹了”之后，再扔下一个包裹。讲完这些，相比同学们应该明白了</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ATT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为什么要定义“要不要回复”这个概念了。对于</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发送的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CMD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REQ</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，与</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发送的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NTF</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IND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的区别一样。</a:t>
            </a:r>
          </a:p>
        </p:txBody>
      </p:sp>
    </p:spTree>
    <p:custDataLst>
      <p:tags r:id="rId1"/>
    </p:custDataLst>
    <p:extLst>
      <p:ext uri="{BB962C8B-B14F-4D97-AF65-F5344CB8AC3E}">
        <p14:creationId xmlns:p14="http://schemas.microsoft.com/office/powerpoint/2010/main" val="3588480033"/>
      </p:ext>
    </p:extLst>
  </p:cSld>
  <p:clrMapOvr>
    <a:masterClrMapping/>
  </p:clrMapOvr>
  <p:transition advClick="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6508"/>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Attribute PDU 4</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9" name="图片 8">
            <a:extLst>
              <a:ext uri="{FF2B5EF4-FFF2-40B4-BE49-F238E27FC236}">
                <a16:creationId xmlns:a16="http://schemas.microsoft.com/office/drawing/2014/main" id="{DCE93685-D9F0-46B3-A8A1-52E126705CEE}"/>
              </a:ext>
            </a:extLst>
          </p:cNvPr>
          <p:cNvPicPr/>
          <p:nvPr/>
        </p:nvPicPr>
        <p:blipFill>
          <a:blip r:embed="rId6"/>
          <a:stretch>
            <a:fillRect/>
          </a:stretch>
        </p:blipFill>
        <p:spPr>
          <a:xfrm>
            <a:off x="3629311" y="1073242"/>
            <a:ext cx="5400040" cy="624205"/>
          </a:xfrm>
          <a:prstGeom prst="rect">
            <a:avLst/>
          </a:prstGeom>
        </p:spPr>
      </p:pic>
      <p:sp>
        <p:nvSpPr>
          <p:cNvPr id="10" name="文本框 9">
            <a:extLst>
              <a:ext uri="{FF2B5EF4-FFF2-40B4-BE49-F238E27FC236}">
                <a16:creationId xmlns:a16="http://schemas.microsoft.com/office/drawing/2014/main" id="{D9987A1F-F046-43B1-A664-D00E450C2D43}"/>
              </a:ext>
            </a:extLst>
          </p:cNvPr>
          <p:cNvSpPr txBox="1"/>
          <p:nvPr/>
        </p:nvSpPr>
        <p:spPr>
          <a:xfrm>
            <a:off x="457155" y="1225689"/>
            <a:ext cx="11392339" cy="5632311"/>
          </a:xfrm>
          <a:prstGeom prst="rect">
            <a:avLst/>
          </a:prstGeom>
          <a:noFill/>
        </p:spPr>
        <p:txBody>
          <a:bodyPr wrap="square">
            <a:spAutoFit/>
          </a:bodyPr>
          <a:lstStyle/>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 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分为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部分。</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第一部分为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个字节的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Opcode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，代表不同名字的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v5.2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定义了三十多种名字的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，详见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Vol 3, Part F, 3.4.8</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第三部分为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字节可选的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Authentication Signature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验证签名，只有</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ATT_SIGNED_WRITE_CMD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会用到。</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第二部分为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Parameters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 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的总长度不能超过</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ATT_MTU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，所以</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Parameters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的最大长度</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X</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与有没有</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Authentication Signature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有关。如果有，则最长（</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ATT_MTU-13</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）字节；如果没有，则最长（</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ATT_MTU-1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a:t>
            </a:r>
            <a:endParaRPr lang="en-US"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ATT_MTU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就是我们在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L2CAP</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讲过的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Maximum Transmission Unit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，表示设备支持的最大</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 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传输字节数。注意，对于一个设备来说，</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ATT_MTU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通常是一个固定值，而不是变化值。</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ATT_MTU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越大，则软件处理的时候需要的缓存就越大。所以一个设备的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ATT_MTU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是与软件和硬件性能相关的，不同设备的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ATT_MTU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可能是不一样的。</a:t>
            </a: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设备需要支持的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ATT_MTU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最小为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23</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字节，这是为了对应</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LL PDU Payload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最大值默认为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27</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字节，去掉</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L2CAP 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Length</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CID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后，剩余</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23</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字节。由于不知道对方设备是否支持大于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23</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ATT_MTU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，所以</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在与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建立连接后，通常会发起</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MTU exchange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，也就是发送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Opcode=0x02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ATT_EXCHANGE_MTU_REQ</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需要回复</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Opcode=0x03</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ATT_EXCHANGE_MTU_RSQ</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，双方告知对方自己的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ATT_MTU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，然后取较小的一个值（双方都支持的最大值）作为双方后续传输的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ATT_MTU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由于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v4.2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以后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LL PDU Payload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最大值可达</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251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字节，所以还有常见的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ATT_MTU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值不超过</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247</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字节。因为如果</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ATT_MTU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大于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247</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字节，那么就必须在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L2CAP</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增加额外的拆包和组包步骤了。</a:t>
            </a:r>
          </a:p>
        </p:txBody>
      </p:sp>
    </p:spTree>
    <p:custDataLst>
      <p:tags r:id="rId1"/>
    </p:custDataLst>
    <p:extLst>
      <p:ext uri="{BB962C8B-B14F-4D97-AF65-F5344CB8AC3E}">
        <p14:creationId xmlns:p14="http://schemas.microsoft.com/office/powerpoint/2010/main" val="2707689695"/>
      </p:ext>
    </p:extLst>
  </p:cSld>
  <p:clrMapOvr>
    <a:masterClrMapping/>
  </p:clrMapOvr>
  <p:transition advClick="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6508"/>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Attribute PDU 5</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a:extLst>
              <a:ext uri="{FF2B5EF4-FFF2-40B4-BE49-F238E27FC236}">
                <a16:creationId xmlns:a16="http://schemas.microsoft.com/office/drawing/2014/main" id="{A0955D11-6C4F-48EE-ABC2-E5078DD6DCC5}"/>
              </a:ext>
            </a:extLst>
          </p:cNvPr>
          <p:cNvSpPr txBox="1"/>
          <p:nvPr/>
        </p:nvSpPr>
        <p:spPr>
          <a:xfrm>
            <a:off x="207390" y="996158"/>
            <a:ext cx="11594969" cy="5262979"/>
          </a:xfrm>
          <a:prstGeom prst="rect">
            <a:avLst/>
          </a:prstGeom>
          <a:noFill/>
        </p:spPr>
        <p:txBody>
          <a:bodyPr wrap="square">
            <a:spAutoFit/>
          </a:bodyPr>
          <a:lstStyle/>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具体的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Parameters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，我们举几个常用的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 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例子来说明。</a:t>
            </a:r>
          </a:p>
          <a:p>
            <a:pPr marL="342900" lvl="0" indent="-342900" algn="just">
              <a:spcBef>
                <a:spcPts val="1200"/>
              </a:spcBef>
              <a:spcAft>
                <a:spcPts val="1200"/>
              </a:spcAft>
              <a:buFont typeface="Wingdings" panose="05000000000000000000" pitchFamily="2" charset="2"/>
              <a:buChar char=""/>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ATT_READ_REQ</a:t>
            </a:r>
            <a:endParaRPr lang="zh-CN"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ATT_READ_REQ</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用于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向</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请求读取某一个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，它的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Parameters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就是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个字节的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值。</a:t>
            </a:r>
          </a:p>
          <a:p>
            <a:pPr marL="342900" lvl="0" indent="-342900" algn="just">
              <a:spcBef>
                <a:spcPts val="1200"/>
              </a:spcBef>
              <a:spcAft>
                <a:spcPts val="1200"/>
              </a:spcAft>
              <a:buFont typeface="Wingdings" panose="05000000000000000000" pitchFamily="2" charset="2"/>
              <a:buChar char=""/>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ATT_READ_RSP</a:t>
            </a:r>
            <a:endParaRPr lang="zh-CN"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收到</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ATT_READ_REQ</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后要回复</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ATT_READ_RSP</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，它的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Parameters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就是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ATT_READ_REQ</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内请求的对应</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 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值，最大长度为（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ATT_MTU-1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a:t>
            </a:r>
          </a:p>
          <a:p>
            <a:pPr marL="342900" lvl="0" indent="-342900" algn="just">
              <a:spcBef>
                <a:spcPts val="1200"/>
              </a:spcBef>
              <a:spcAft>
                <a:spcPts val="1200"/>
              </a:spcAft>
              <a:buFont typeface="Wingdings" panose="05000000000000000000" pitchFamily="2" charset="2"/>
              <a:buChar char=""/>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ATT_WRITE_CMD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ATT_WRITE_REQ</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ATT_HANDLE_VALUE_NTF</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ATT_HANDLE_VALUE_IND</a:t>
            </a:r>
            <a:endParaRPr lang="zh-CN" altLang="zh-CN" sz="16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ATT_WRITE_CMD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ATT_WRITE_REQ</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用于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向</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发送某一个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ATT_HANDLE_VALUE_NTF</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ATT_HANDLE_VALUE_IND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用于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向</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发送某一个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handle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它们</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4</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Parameters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格式都一致，前</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个字节为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 handle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，后面字节为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 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，最大长度为（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ATT_MTU-3</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）字节。也就是说，如果是一方主动发送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，那么一个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 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最大能发送（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ATT_MTU-3</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950094279"/>
      </p:ext>
    </p:extLst>
  </p:cSld>
  <p:clrMapOvr>
    <a:masterClrMapping/>
  </p:clrMapOvr>
  <p:transition advClick="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6508"/>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Attribute PDU 6</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 name="图片 5">
            <a:extLst>
              <a:ext uri="{FF2B5EF4-FFF2-40B4-BE49-F238E27FC236}">
                <a16:creationId xmlns:a16="http://schemas.microsoft.com/office/drawing/2014/main" id="{2762512E-C189-4EE8-9586-097FD33C5DB4}"/>
              </a:ext>
            </a:extLst>
          </p:cNvPr>
          <p:cNvPicPr/>
          <p:nvPr/>
        </p:nvPicPr>
        <p:blipFill>
          <a:blip r:embed="rId6"/>
          <a:stretch>
            <a:fillRect/>
          </a:stretch>
        </p:blipFill>
        <p:spPr>
          <a:xfrm>
            <a:off x="1020425" y="1134503"/>
            <a:ext cx="9820399" cy="3296096"/>
          </a:xfrm>
          <a:prstGeom prst="rect">
            <a:avLst/>
          </a:prstGeom>
        </p:spPr>
      </p:pic>
      <p:sp>
        <p:nvSpPr>
          <p:cNvPr id="9" name="文本框 8">
            <a:extLst>
              <a:ext uri="{FF2B5EF4-FFF2-40B4-BE49-F238E27FC236}">
                <a16:creationId xmlns:a16="http://schemas.microsoft.com/office/drawing/2014/main" id="{9070898E-905B-4D89-A766-6F94F1FDEA84}"/>
              </a:ext>
            </a:extLst>
          </p:cNvPr>
          <p:cNvSpPr txBox="1"/>
          <p:nvPr/>
        </p:nvSpPr>
        <p:spPr>
          <a:xfrm>
            <a:off x="850770" y="4666354"/>
            <a:ext cx="10320805" cy="1785104"/>
          </a:xfrm>
          <a:prstGeom prst="rect">
            <a:avLst/>
          </a:prstGeom>
          <a:noFill/>
        </p:spPr>
        <p:txBody>
          <a:bodyPr wrap="square">
            <a:spAutoFit/>
          </a:bodyPr>
          <a:lstStyle/>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如果</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ATT_MTU</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23</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，则一个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 PDU</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最大能发送</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20</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字节的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；如果</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ATT_MTU</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247</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，则一个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 PDU</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最大能发送</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244</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字节的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之前我们计算传输速度的时候，都是使用</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LL Payload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27</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字节和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251</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字节计算的。但是到了</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层面，实际只有</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20</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字节和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244</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字节，也就是分别打了</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74.1%</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96.7%</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的折扣。打完这个折扣以后，</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251</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字节</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的理论传输速度约是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27</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字节</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的大约</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倍。</a:t>
            </a:r>
          </a:p>
        </p:txBody>
      </p:sp>
    </p:spTree>
    <p:custDataLst>
      <p:tags r:id="rId1"/>
    </p:custDataLst>
    <p:extLst>
      <p:ext uri="{BB962C8B-B14F-4D97-AF65-F5344CB8AC3E}">
        <p14:creationId xmlns:p14="http://schemas.microsoft.com/office/powerpoint/2010/main" val="1432209188"/>
      </p:ext>
    </p:extLst>
  </p:cSld>
  <p:clrMapOvr>
    <a:masterClrMapping/>
  </p:clrMapOvr>
  <p:transition advClick="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6508"/>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Characteristic Properties 1</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a:extLst>
              <a:ext uri="{FF2B5EF4-FFF2-40B4-BE49-F238E27FC236}">
                <a16:creationId xmlns:a16="http://schemas.microsoft.com/office/drawing/2014/main" id="{2AB405B2-38EA-431E-B56B-57C43DE5C31F}"/>
              </a:ext>
            </a:extLst>
          </p:cNvPr>
          <p:cNvSpPr txBox="1"/>
          <p:nvPr/>
        </p:nvSpPr>
        <p:spPr>
          <a:xfrm>
            <a:off x="643380" y="1134426"/>
            <a:ext cx="11091464" cy="2646878"/>
          </a:xfrm>
          <a:prstGeom prst="rect">
            <a:avLst/>
          </a:prstGeom>
          <a:noFill/>
        </p:spPr>
        <p:txBody>
          <a:bodyPr wrap="square">
            <a:spAutoFit/>
          </a:bodyPr>
          <a:lstStyle/>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在</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，蓝牙定义了</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CMD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REQ</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RSP</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NTF</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IND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CFM</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概念，还定义了各种类型的读写</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来传输</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 value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在</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GATT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，把</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的这些概念又封装了一层，称为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Properties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我们回顾一下刚才讲的内容。一个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至少有</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来描述。《</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用于声明</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本身，</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characteristic value attribute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用于声明</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。而在《</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value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中包含了</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properties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，这个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properties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就是用于表示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characteristic value attribute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的读写行为模式。</a:t>
            </a:r>
          </a:p>
        </p:txBody>
      </p:sp>
    </p:spTree>
    <p:custDataLst>
      <p:tags r:id="rId1"/>
    </p:custDataLst>
    <p:extLst>
      <p:ext uri="{BB962C8B-B14F-4D97-AF65-F5344CB8AC3E}">
        <p14:creationId xmlns:p14="http://schemas.microsoft.com/office/powerpoint/2010/main" val="2733097704"/>
      </p:ext>
    </p:extLst>
  </p:cSld>
  <p:clrMapOvr>
    <a:masterClrMapping/>
  </p:clrMapOvr>
  <p:transition advClick="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6508"/>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Characteristic Properties 2</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2" name="表格 1">
            <a:extLst>
              <a:ext uri="{FF2B5EF4-FFF2-40B4-BE49-F238E27FC236}">
                <a16:creationId xmlns:a16="http://schemas.microsoft.com/office/drawing/2014/main" id="{8AC9409D-401A-4770-A374-3D982D4B161F}"/>
              </a:ext>
            </a:extLst>
          </p:cNvPr>
          <p:cNvGraphicFramePr>
            <a:graphicFrameLocks noGrp="1"/>
          </p:cNvGraphicFramePr>
          <p:nvPr>
            <p:extLst>
              <p:ext uri="{D42A27DB-BD31-4B8C-83A1-F6EECF244321}">
                <p14:modId xmlns:p14="http://schemas.microsoft.com/office/powerpoint/2010/main" val="2063902326"/>
              </p:ext>
            </p:extLst>
          </p:nvPr>
        </p:nvGraphicFramePr>
        <p:xfrm>
          <a:off x="5976692" y="2530569"/>
          <a:ext cx="5480939" cy="2286525"/>
        </p:xfrm>
        <a:graphic>
          <a:graphicData uri="http://schemas.openxmlformats.org/drawingml/2006/table">
            <a:tbl>
              <a:tblPr firstRow="1" firstCol="1" bandRow="1">
                <a:tableStyleId>{5C22544A-7EE6-4342-B048-85BDC9FD1C3A}</a:tableStyleId>
              </a:tblPr>
              <a:tblGrid>
                <a:gridCol w="862965">
                  <a:extLst>
                    <a:ext uri="{9D8B030D-6E8A-4147-A177-3AD203B41FA5}">
                      <a16:colId xmlns:a16="http://schemas.microsoft.com/office/drawing/2014/main" val="404568084"/>
                    </a:ext>
                  </a:extLst>
                </a:gridCol>
                <a:gridCol w="1210310">
                  <a:extLst>
                    <a:ext uri="{9D8B030D-6E8A-4147-A177-3AD203B41FA5}">
                      <a16:colId xmlns:a16="http://schemas.microsoft.com/office/drawing/2014/main" val="2786125402"/>
                    </a:ext>
                  </a:extLst>
                </a:gridCol>
                <a:gridCol w="1067054">
                  <a:extLst>
                    <a:ext uri="{9D8B030D-6E8A-4147-A177-3AD203B41FA5}">
                      <a16:colId xmlns:a16="http://schemas.microsoft.com/office/drawing/2014/main" val="1516702921"/>
                    </a:ext>
                  </a:extLst>
                </a:gridCol>
                <a:gridCol w="2340610">
                  <a:extLst>
                    <a:ext uri="{9D8B030D-6E8A-4147-A177-3AD203B41FA5}">
                      <a16:colId xmlns:a16="http://schemas.microsoft.com/office/drawing/2014/main" val="3611078487"/>
                    </a:ext>
                  </a:extLst>
                </a:gridCol>
              </a:tblGrid>
              <a:tr h="343640">
                <a:tc>
                  <a:txBody>
                    <a:bodyPr/>
                    <a:lstStyle/>
                    <a:p>
                      <a:pPr algn="just"/>
                      <a:r>
                        <a:rPr lang="zh-CN" sz="1050" kern="100">
                          <a:effectLst/>
                        </a:rPr>
                        <a:t>名称</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en-US" sz="1050" kern="100">
                          <a:effectLst/>
                        </a:rPr>
                        <a:t>Attribute Handle</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en-US" sz="1050" kern="100">
                          <a:effectLst/>
                        </a:rPr>
                        <a:t>Attribute Type</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en-US" sz="1050" kern="100">
                          <a:effectLst/>
                        </a:rPr>
                        <a:t>Attribute Value</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extLst>
                  <a:ext uri="{0D108BD9-81ED-4DB2-BD59-A6C34878D82A}">
                    <a16:rowId xmlns:a16="http://schemas.microsoft.com/office/drawing/2014/main" val="366328083"/>
                  </a:ext>
                </a:extLst>
              </a:tr>
              <a:tr h="277555">
                <a:tc>
                  <a:txBody>
                    <a:bodyPr/>
                    <a:lstStyle/>
                    <a:p>
                      <a:pPr algn="just"/>
                      <a:r>
                        <a:rPr lang="zh-CN" sz="1050" kern="100">
                          <a:effectLst/>
                        </a:rPr>
                        <a:t>心跳</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en-US" sz="1050" kern="100">
                          <a:effectLst/>
                        </a:rPr>
                        <a:t>0x0002</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en-US" sz="1050" kern="100">
                          <a:effectLst/>
                        </a:rPr>
                        <a:t>0x2803</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en-US" sz="1050" kern="100">
                          <a:effectLst/>
                        </a:rPr>
                        <a:t>Properties + 0x0003 + </a:t>
                      </a:r>
                      <a:r>
                        <a:rPr lang="zh-CN" sz="1050" kern="100">
                          <a:effectLst/>
                        </a:rPr>
                        <a:t>心跳</a:t>
                      </a:r>
                      <a:r>
                        <a:rPr lang="en-US" sz="105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extLst>
                  <a:ext uri="{0D108BD9-81ED-4DB2-BD59-A6C34878D82A}">
                    <a16:rowId xmlns:a16="http://schemas.microsoft.com/office/drawing/2014/main" val="586073674"/>
                  </a:ext>
                </a:extLst>
              </a:tr>
              <a:tr h="277555">
                <a:tc>
                  <a:txBody>
                    <a:bodyPr/>
                    <a:lstStyle/>
                    <a:p>
                      <a:pPr algn="just"/>
                      <a:r>
                        <a:rPr lang="zh-CN" sz="1050" kern="100">
                          <a:effectLst/>
                        </a:rPr>
                        <a:t>心跳</a:t>
                      </a:r>
                      <a:r>
                        <a:rPr lang="en-US" sz="1050" kern="100">
                          <a:effectLst/>
                        </a:rPr>
                        <a:t>/</a:t>
                      </a:r>
                      <a:r>
                        <a:rPr lang="zh-CN" sz="1050" kern="100">
                          <a:effectLst/>
                        </a:rPr>
                        <a:t>分钟</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en-US" sz="1050" kern="100">
                          <a:effectLst/>
                        </a:rPr>
                        <a:t>0x0003</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zh-CN" sz="1050" kern="100">
                          <a:effectLst/>
                        </a:rPr>
                        <a:t>心跳</a:t>
                      </a:r>
                      <a:r>
                        <a:rPr lang="en-US" sz="105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zh-CN" sz="1050" kern="100">
                          <a:effectLst/>
                        </a:rPr>
                        <a:t>实际的心跳</a:t>
                      </a:r>
                      <a:r>
                        <a:rPr lang="en-US" sz="1050" kern="100">
                          <a:effectLst/>
                        </a:rPr>
                        <a:t>/</a:t>
                      </a:r>
                      <a:r>
                        <a:rPr lang="zh-CN" sz="1050" kern="100">
                          <a:effectLst/>
                        </a:rPr>
                        <a:t>分钟数值</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extLst>
                  <a:ext uri="{0D108BD9-81ED-4DB2-BD59-A6C34878D82A}">
                    <a16:rowId xmlns:a16="http://schemas.microsoft.com/office/drawing/2014/main" val="137504971"/>
                  </a:ext>
                </a:extLst>
              </a:tr>
              <a:tr h="277555">
                <a:tc>
                  <a:txBody>
                    <a:bodyPr/>
                    <a:lstStyle/>
                    <a:p>
                      <a:pPr algn="just"/>
                      <a:r>
                        <a:rPr lang="zh-CN" sz="1050" kern="100">
                          <a:effectLst/>
                        </a:rPr>
                        <a:t>通知开关</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en-US" sz="1050" kern="100">
                          <a:effectLst/>
                        </a:rPr>
                        <a:t>0x0004</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en-US" sz="1050" kern="100">
                          <a:effectLst/>
                        </a:rPr>
                        <a:t>0x2902</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zh-CN" sz="1050" kern="100">
                          <a:effectLst/>
                        </a:rPr>
                        <a:t>通知开关</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extLst>
                  <a:ext uri="{0D108BD9-81ED-4DB2-BD59-A6C34878D82A}">
                    <a16:rowId xmlns:a16="http://schemas.microsoft.com/office/drawing/2014/main" val="3714121429"/>
                  </a:ext>
                </a:extLst>
              </a:tr>
              <a:tr h="277555">
                <a:tc>
                  <a:txBody>
                    <a:bodyPr/>
                    <a:lstStyle/>
                    <a:p>
                      <a:pPr algn="just"/>
                      <a:r>
                        <a:rPr lang="zh-CN" sz="1050" kern="100">
                          <a:effectLst/>
                        </a:rPr>
                        <a:t>产品序列号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en-US" sz="1050" kern="100">
                          <a:effectLst/>
                        </a:rPr>
                        <a:t>0x0006</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en-US" sz="1050" kern="100">
                          <a:effectLst/>
                        </a:rPr>
                        <a:t>0x2803</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en-US" sz="1050" kern="100">
                          <a:effectLst/>
                        </a:rPr>
                        <a:t>Properties + 0x0007 + </a:t>
                      </a:r>
                      <a:r>
                        <a:rPr lang="zh-CN" sz="1050" kern="100">
                          <a:effectLst/>
                        </a:rPr>
                        <a:t>序列号</a:t>
                      </a:r>
                      <a:r>
                        <a:rPr lang="en-US" sz="105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extLst>
                  <a:ext uri="{0D108BD9-81ED-4DB2-BD59-A6C34878D82A}">
                    <a16:rowId xmlns:a16="http://schemas.microsoft.com/office/drawing/2014/main" val="3597368006"/>
                  </a:ext>
                </a:extLst>
              </a:tr>
              <a:tr h="277555">
                <a:tc>
                  <a:txBody>
                    <a:bodyPr/>
                    <a:lstStyle/>
                    <a:p>
                      <a:pPr algn="just"/>
                      <a:r>
                        <a:rPr lang="zh-CN" sz="1050" kern="100">
                          <a:effectLst/>
                        </a:rPr>
                        <a:t>序列号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en-US" sz="1050" kern="100">
                          <a:effectLst/>
                        </a:rPr>
                        <a:t>0x0007</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zh-CN" sz="1050" kern="100">
                          <a:effectLst/>
                        </a:rPr>
                        <a:t>序列号</a:t>
                      </a:r>
                      <a:r>
                        <a:rPr lang="en-US" sz="105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zh-CN" sz="1050" kern="100">
                          <a:effectLst/>
                        </a:rPr>
                        <a:t>实际的序列号数值</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extLst>
                  <a:ext uri="{0D108BD9-81ED-4DB2-BD59-A6C34878D82A}">
                    <a16:rowId xmlns:a16="http://schemas.microsoft.com/office/drawing/2014/main" val="2338293701"/>
                  </a:ext>
                </a:extLst>
              </a:tr>
              <a:tr h="277555">
                <a:tc>
                  <a:txBody>
                    <a:bodyPr/>
                    <a:lstStyle/>
                    <a:p>
                      <a:pPr algn="just"/>
                      <a:r>
                        <a:rPr lang="zh-CN" sz="1050" kern="100">
                          <a:effectLst/>
                        </a:rPr>
                        <a:t>软件版本号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en-US" sz="1050" kern="100">
                          <a:effectLst/>
                        </a:rPr>
                        <a:t>0x0008</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en-US" sz="1050" kern="100">
                          <a:effectLst/>
                        </a:rPr>
                        <a:t>0x2803</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en-US" sz="1050" kern="100">
                          <a:effectLst/>
                        </a:rPr>
                        <a:t>Properties + 0x0009 + </a:t>
                      </a:r>
                      <a:r>
                        <a:rPr lang="zh-CN" sz="1050" kern="100">
                          <a:effectLst/>
                        </a:rPr>
                        <a:t>版本号</a:t>
                      </a:r>
                      <a:r>
                        <a:rPr lang="en-US" sz="105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extLst>
                  <a:ext uri="{0D108BD9-81ED-4DB2-BD59-A6C34878D82A}">
                    <a16:rowId xmlns:a16="http://schemas.microsoft.com/office/drawing/2014/main" val="53166222"/>
                  </a:ext>
                </a:extLst>
              </a:tr>
              <a:tr h="277555">
                <a:tc>
                  <a:txBody>
                    <a:bodyPr/>
                    <a:lstStyle/>
                    <a:p>
                      <a:pPr algn="just"/>
                      <a:r>
                        <a:rPr lang="zh-CN" sz="1050" kern="100">
                          <a:effectLst/>
                        </a:rPr>
                        <a:t>版本号</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en-US" sz="1050" kern="100" dirty="0">
                          <a:effectLst/>
                        </a:rPr>
                        <a:t>0x0009</a:t>
                      </a:r>
                      <a:endParaRPr lang="zh-CN" sz="1050" kern="100" dirty="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zh-CN" sz="1050" kern="100">
                          <a:effectLst/>
                        </a:rPr>
                        <a:t>版本号</a:t>
                      </a:r>
                      <a:r>
                        <a:rPr lang="en-US" sz="1050" kern="100">
                          <a:effectLst/>
                        </a:rPr>
                        <a:t>UUID</a:t>
                      </a:r>
                      <a:endParaRPr lang="zh-CN" sz="1050" kern="10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tc>
                  <a:txBody>
                    <a:bodyPr/>
                    <a:lstStyle/>
                    <a:p>
                      <a:pPr algn="just"/>
                      <a:r>
                        <a:rPr lang="zh-CN" sz="1050" kern="100" dirty="0">
                          <a:effectLst/>
                        </a:rPr>
                        <a:t>实际的版本号数值</a:t>
                      </a:r>
                      <a:endParaRPr lang="zh-CN" sz="1050" kern="100" dirty="0">
                        <a:solidFill>
                          <a:srgbClr val="000000"/>
                        </a:solidFill>
                        <a:effectLst/>
                        <a:latin typeface="Arial" panose="020B0604020202020204" pitchFamily="34" charset="0"/>
                        <a:ea typeface="宋体" panose="02010600030101010101" pitchFamily="2" charset="-122"/>
                        <a:cs typeface="Calibri" panose="020F0502020204030204" pitchFamily="34" charset="0"/>
                      </a:endParaRPr>
                    </a:p>
                  </a:txBody>
                  <a:tcPr marL="68580" marR="68580" marT="0" marB="0" anchor="b"/>
                </a:tc>
                <a:extLst>
                  <a:ext uri="{0D108BD9-81ED-4DB2-BD59-A6C34878D82A}">
                    <a16:rowId xmlns:a16="http://schemas.microsoft.com/office/drawing/2014/main" val="1372948493"/>
                  </a:ext>
                </a:extLst>
              </a:tr>
            </a:tbl>
          </a:graphicData>
        </a:graphic>
      </p:graphicFrame>
      <p:sp>
        <p:nvSpPr>
          <p:cNvPr id="9" name="文本框 8">
            <a:extLst>
              <a:ext uri="{FF2B5EF4-FFF2-40B4-BE49-F238E27FC236}">
                <a16:creationId xmlns:a16="http://schemas.microsoft.com/office/drawing/2014/main" id="{838A44F6-B611-4535-8E4C-A9234FA70A62}"/>
              </a:ext>
            </a:extLst>
          </p:cNvPr>
          <p:cNvSpPr txBox="1"/>
          <p:nvPr/>
        </p:nvSpPr>
        <p:spPr>
          <a:xfrm>
            <a:off x="919069" y="2034278"/>
            <a:ext cx="4614466" cy="3416320"/>
          </a:xfrm>
          <a:prstGeom prst="rect">
            <a:avLst/>
          </a:prstGeom>
          <a:noFill/>
        </p:spPr>
        <p:txBody>
          <a:bodyPr wrap="square">
            <a:spAutoFit/>
          </a:bodyPr>
          <a:lstStyle/>
          <a:p>
            <a:pPr indent="266700" algn="just">
              <a:spcBef>
                <a:spcPts val="1200"/>
              </a:spcBef>
              <a:spcAft>
                <a:spcPts val="1200"/>
              </a:spcAft>
            </a:pP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可能有点绕，我们拿出心率计再来讲一边。“心跳”这个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type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0x2803</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表示它是一个《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 attribute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。“心跳</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分钟”这个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则表示它是一个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characteristic value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。“心跳”的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 value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里面包含的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properties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指的是“心跳</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分钟”这个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的读写行为模式。按照我们最初介绍</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GATT profile</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的时候说的，我们给这个</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properties</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的定义是“通知</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&amp;</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可读”，指的是“</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Notify</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Read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”。也就是说“心跳</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分钟”的数值，是可以</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notify</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read</a:t>
            </a:r>
            <a:r>
              <a:rPr lang="zh-CN" altLang="zh-CN" sz="1800" kern="100" dirty="0">
                <a:effectLst/>
                <a:latin typeface="Arial" panose="020B0604020202020204" pitchFamily="34" charset="0"/>
                <a:ea typeface="宋体" panose="02010600030101010101" pitchFamily="2" charset="-122"/>
                <a:cs typeface="Times New Roman" panose="02020603050405020304" pitchFamily="18" charset="0"/>
              </a:rPr>
              <a:t>的。</a:t>
            </a:r>
          </a:p>
        </p:txBody>
      </p:sp>
    </p:spTree>
    <p:custDataLst>
      <p:tags r:id="rId1"/>
    </p:custDataLst>
    <p:extLst>
      <p:ext uri="{BB962C8B-B14F-4D97-AF65-F5344CB8AC3E}">
        <p14:creationId xmlns:p14="http://schemas.microsoft.com/office/powerpoint/2010/main" val="171469070"/>
      </p:ext>
    </p:extLst>
  </p:cSld>
  <p:clrMapOvr>
    <a:masterClrMapping/>
  </p:clrMapOvr>
  <p:transition advClick="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6508"/>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Characteristic Properties 3</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a:extLst>
              <a:ext uri="{FF2B5EF4-FFF2-40B4-BE49-F238E27FC236}">
                <a16:creationId xmlns:a16="http://schemas.microsoft.com/office/drawing/2014/main" id="{9477FF1C-F9DF-4C29-ACD4-411033E9C22A}"/>
              </a:ext>
            </a:extLst>
          </p:cNvPr>
          <p:cNvSpPr txBox="1"/>
          <p:nvPr/>
        </p:nvSpPr>
        <p:spPr>
          <a:xfrm>
            <a:off x="457155" y="1260109"/>
            <a:ext cx="11277689" cy="5139869"/>
          </a:xfrm>
          <a:prstGeom prst="rect">
            <a:avLst/>
          </a:prstGeom>
          <a:noFill/>
        </p:spPr>
        <p:txBody>
          <a:bodyPr wrap="square">
            <a:spAutoFit/>
          </a:bodyPr>
          <a:lstStyle/>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GATT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抽象了</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properties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这个概念，常用的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properties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有：</a:t>
            </a:r>
          </a:p>
          <a:p>
            <a:pPr marL="342900" lvl="0" indent="-342900" algn="just">
              <a:spcBef>
                <a:spcPts val="1200"/>
              </a:spcBef>
              <a:spcAft>
                <a:spcPts val="1200"/>
              </a:spcAft>
              <a:buFont typeface="Wingdings" panose="05000000000000000000" pitchFamily="2" charset="2"/>
              <a:buChar char=""/>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Read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：指的是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可使用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ATT_READ_REQ</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向</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请求读取</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characteristic 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收到请求后通过</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ATT_READ_RSP</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回复</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characteristic 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gn="just">
              <a:spcBef>
                <a:spcPts val="1200"/>
              </a:spcBef>
              <a:spcAft>
                <a:spcPts val="1200"/>
              </a:spcAft>
              <a:buFont typeface="Wingdings" panose="05000000000000000000" pitchFamily="2" charset="2"/>
              <a:buChar char=""/>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Write Without Response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：指的是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可以使用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ATT_WRITE_CMD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向</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写入</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characteristic 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，不需要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回复。</a:t>
            </a:r>
          </a:p>
          <a:p>
            <a:pPr marL="342900" lvl="0" indent="-342900" algn="just">
              <a:spcBef>
                <a:spcPts val="1200"/>
              </a:spcBef>
              <a:spcAft>
                <a:spcPts val="1200"/>
              </a:spcAft>
              <a:buFont typeface="Wingdings" panose="05000000000000000000" pitchFamily="2" charset="2"/>
              <a:buChar char=""/>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Write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：指的是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可以使用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ATT_WRITE_REQ</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向</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写入</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characteristic 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，需要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回复</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ATT_WRITE_RSP</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gn="just">
              <a:spcBef>
                <a:spcPts val="1200"/>
              </a:spcBef>
              <a:spcAft>
                <a:spcPts val="1200"/>
              </a:spcAft>
              <a:buFont typeface="Wingdings" panose="05000000000000000000" pitchFamily="2" charset="2"/>
              <a:buChar char=""/>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Notify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：指的是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可以使用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ATT_HANDLE_VALUE_NTF</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向</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characteristic 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，不需要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回复。</a:t>
            </a:r>
          </a:p>
          <a:p>
            <a:pPr marL="342900" lvl="0" indent="-342900" algn="just">
              <a:spcBef>
                <a:spcPts val="1200"/>
              </a:spcBef>
              <a:spcAft>
                <a:spcPts val="1200"/>
              </a:spcAft>
              <a:buFont typeface="Wingdings" panose="05000000000000000000" pitchFamily="2" charset="2"/>
              <a:buChar char=""/>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Indicate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：指的是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可以使用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ATT_HANDLE_VALUE_IND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向</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characteristic 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，需要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回复</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ATT_HANDLE_VALUE_CFM</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注意，如果一个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characteristic</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properties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包含</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Notify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Indicate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中的任意一个，则在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characteristic value attribute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后面必须增加一个《</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 Characteristic Configuration</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descriptor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CCCD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。它的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attribute value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是可以被</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 write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的，用于控制</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是否可以</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Notify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Indicate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Client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连接以后。默认值为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0x0000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Bit 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表示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notify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的开关，置</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0x0001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）表示允许</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 notify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，置</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表示不允许</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 notify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Bit 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表示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indicate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的开关，置</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0x0002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）表示允许</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 indicate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，置</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表示不允许</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server indicate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2020510419"/>
      </p:ext>
    </p:extLst>
  </p:cSld>
  <p:clrMapOvr>
    <a:masterClrMapping/>
  </p:clrMapOvr>
  <p:transition advClick="0"/>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0" name="半闭框 19"/>
          <p:cNvSpPr/>
          <p:nvPr userDrawn="1">
            <p:custDataLst>
              <p:tags r:id="rId2"/>
            </p:custDataLst>
          </p:nvPr>
        </p:nvSpPr>
        <p:spPr>
          <a:xfrm flipH="1" flipV="1">
            <a:off x="11581130" y="631028"/>
            <a:ext cx="463550" cy="6031865"/>
          </a:xfrm>
          <a:prstGeom prst="halfFrame">
            <a:avLst>
              <a:gd name="adj1" fmla="val 0"/>
              <a:gd name="adj2" fmla="val 0"/>
            </a:avLst>
          </a:prstGeom>
          <a:solidFill>
            <a:srgbClr val="FCB391"/>
          </a:solidFill>
          <a:ln w="57150">
            <a:solidFill>
              <a:srgbClr val="FCB3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aseline="0">
              <a:solidFill>
                <a:srgbClr val="262626"/>
              </a:solidFill>
              <a:latin typeface="微软雅黑" panose="020B0503020204020204" pitchFamily="34" charset="-122"/>
              <a:ea typeface="微软雅黑" panose="020B0503020204020204" pitchFamily="34" charset="-122"/>
            </a:endParaRPr>
          </a:p>
        </p:txBody>
      </p:sp>
      <p:sp>
        <p:nvSpPr>
          <p:cNvPr id="3" name="矩形 2"/>
          <p:cNvSpPr/>
          <p:nvPr>
            <p:custDataLst>
              <p:tags r:id="rId3"/>
            </p:custDataLst>
          </p:nvPr>
        </p:nvSpPr>
        <p:spPr>
          <a:xfrm>
            <a:off x="914400" y="990600"/>
            <a:ext cx="9448800" cy="4876800"/>
          </a:xfrm>
          <a:prstGeom prst="rect">
            <a:avLst/>
          </a:prstGeom>
          <a:noFill/>
          <a:ln w="38100">
            <a:solidFill>
              <a:srgbClr val="FCB3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4"/>
            </p:custDataLst>
          </p:nvPr>
        </p:nvSpPr>
        <p:spPr>
          <a:xfrm>
            <a:off x="1459865" y="1313833"/>
            <a:ext cx="3505200" cy="1158227"/>
          </a:xfrm>
          <a:prstGeom prst="rect">
            <a:avLst/>
          </a:prstGeom>
          <a:noFill/>
        </p:spPr>
        <p:txBody>
          <a:bodyPr wrap="square" lIns="63500" tIns="25400" rIns="63500" bIns="25400" rtlCol="0" anchor="b">
            <a:noAutofit/>
          </a:bodyPr>
          <a:lstStyle/>
          <a:p>
            <a:pPr marL="0" indent="0" algn="l">
              <a:lnSpc>
                <a:spcPct val="100000"/>
              </a:lnSpc>
              <a:spcBef>
                <a:spcPts val="0"/>
              </a:spcBef>
              <a:spcAft>
                <a:spcPts val="0"/>
              </a:spcAft>
              <a:buSzPct val="100000"/>
            </a:pPr>
            <a:r>
              <a:rPr lang="zh-CN" altLang="en-US" sz="4000" b="1" spc="300" dirty="0">
                <a:solidFill>
                  <a:srgbClr val="C14105"/>
                </a:solidFill>
                <a:latin typeface="微软雅黑" panose="020B0503020204020204" pitchFamily="34" charset="-122"/>
                <a:ea typeface="微软雅黑" panose="020B0503020204020204" pitchFamily="34" charset="-122"/>
                <a:sym typeface="+mn-ea"/>
              </a:rPr>
              <a:t>下一节预告</a:t>
            </a:r>
          </a:p>
        </p:txBody>
      </p:sp>
      <p:sp>
        <p:nvSpPr>
          <p:cNvPr id="7" name="Title 6"/>
          <p:cNvSpPr txBox="1"/>
          <p:nvPr>
            <p:custDataLst>
              <p:tags r:id="rId5"/>
            </p:custDataLst>
          </p:nvPr>
        </p:nvSpPr>
        <p:spPr>
          <a:xfrm>
            <a:off x="1524634" y="2884170"/>
            <a:ext cx="5965191" cy="1395095"/>
          </a:xfrm>
          <a:prstGeom prst="rect">
            <a:avLst/>
          </a:prstGeom>
          <a:noFill/>
          <a:ln w="3175">
            <a:noFill/>
            <a:prstDash val="dash"/>
          </a:ln>
        </p:spPr>
        <p:txBody>
          <a:bodyPr wrap="square" lIns="63500" tIns="25400" rIns="63500" bIns="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30000"/>
              </a:lnSpc>
              <a:spcBef>
                <a:spcPts val="0"/>
              </a:spcBef>
              <a:spcAft>
                <a:spcPts val="800"/>
              </a:spcAft>
              <a:buSzPct val="100000"/>
              <a:buFontTx/>
              <a:buNone/>
            </a:pPr>
            <a:r>
              <a:rPr lang="zh-CN" altLang="en-US" sz="2800" b="1" spc="300" dirty="0">
                <a:ln w="3175">
                  <a:noFill/>
                  <a:prstDash val="dash"/>
                </a:ln>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搭讪的套路</a:t>
            </a:r>
            <a:endParaRPr lang="en-US" altLang="zh-CN" sz="2800" b="1" spc="300" dirty="0">
              <a:ln w="3175">
                <a:noFill/>
                <a:prstDash val="dash"/>
              </a:ln>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marR="0" lvl="0" indent="0" algn="l" defTabSz="913765" rtl="0" eaLnBrk="1" fontAlgn="auto" latinLnBrk="0" hangingPunct="1">
              <a:lnSpc>
                <a:spcPct val="130000"/>
              </a:lnSpc>
              <a:spcBef>
                <a:spcPts val="0"/>
              </a:spcBef>
              <a:spcAft>
                <a:spcPts val="800"/>
              </a:spcAft>
              <a:buSzPct val="100000"/>
              <a:buFontTx/>
              <a:buNone/>
            </a:pPr>
            <a:r>
              <a:rPr lang="en-US" altLang="zh-CN" sz="2800" b="1" spc="300" dirty="0">
                <a:ln w="3175">
                  <a:noFill/>
                  <a:prstDash val="dash"/>
                </a:ln>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--Generic Access Profile</a:t>
            </a:r>
            <a:br>
              <a:rPr lang="en-US" altLang="zh-CN" sz="2800" b="1" spc="300" dirty="0">
                <a:ln w="3175">
                  <a:noFill/>
                  <a:prstDash val="dash"/>
                </a:ln>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en-US" altLang="zh-CN" sz="2800" b="1" spc="300" dirty="0">
                <a:ln w="3175">
                  <a:noFill/>
                  <a:prstDash val="dash"/>
                </a:ln>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(GAP)</a:t>
            </a:r>
            <a:endParaRPr kumimoji="0" sz="2800" b="1" i="0" kern="1200" cap="none" spc="300" normalizeH="0" noProof="0" dirty="0">
              <a:ln w="3175">
                <a:noFill/>
                <a:prstDash val="dash"/>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a:blip r:embed="rId9"/>
          <a:stretch>
            <a:fillRect/>
          </a:stretch>
        </p:blipFill>
        <p:spPr>
          <a:xfrm>
            <a:off x="7489825" y="2174875"/>
            <a:ext cx="3784600" cy="3549650"/>
          </a:xfrm>
          <a:prstGeom prst="rect">
            <a:avLst/>
          </a:prstGeom>
        </p:spPr>
      </p:pic>
    </p:spTree>
    <p:custDataLst>
      <p:tags r:id="rId1"/>
    </p:custDataLst>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184439" y="147828"/>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建立连接</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(connection setup) 2</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2" name="图片 11" descr="手机屏幕截图&#10;&#10;描述已自动生成">
            <a:extLst>
              <a:ext uri="{FF2B5EF4-FFF2-40B4-BE49-F238E27FC236}">
                <a16:creationId xmlns:a16="http://schemas.microsoft.com/office/drawing/2014/main" id="{B3C67345-2EB6-4233-9C32-FAA06F614D05}"/>
              </a:ext>
            </a:extLst>
          </p:cNvPr>
          <p:cNvPicPr/>
          <p:nvPr/>
        </p:nvPicPr>
        <p:blipFill>
          <a:blip r:embed="rId5"/>
          <a:stretch>
            <a:fillRect/>
          </a:stretch>
        </p:blipFill>
        <p:spPr>
          <a:xfrm>
            <a:off x="6161315" y="1376222"/>
            <a:ext cx="5695269" cy="1870601"/>
          </a:xfrm>
          <a:prstGeom prst="rect">
            <a:avLst/>
          </a:prstGeom>
        </p:spPr>
      </p:pic>
      <p:sp>
        <p:nvSpPr>
          <p:cNvPr id="13" name="文本框 12">
            <a:extLst>
              <a:ext uri="{FF2B5EF4-FFF2-40B4-BE49-F238E27FC236}">
                <a16:creationId xmlns:a16="http://schemas.microsoft.com/office/drawing/2014/main" id="{A8C2E6C8-F1B7-43A4-945C-F7733B0DE9FA}"/>
              </a:ext>
            </a:extLst>
          </p:cNvPr>
          <p:cNvSpPr txBox="1"/>
          <p:nvPr/>
        </p:nvSpPr>
        <p:spPr>
          <a:xfrm>
            <a:off x="267380" y="1252166"/>
            <a:ext cx="5627234" cy="5109091"/>
          </a:xfrm>
          <a:prstGeom prst="rect">
            <a:avLst/>
          </a:prstGeom>
          <a:noFill/>
        </p:spPr>
        <p:txBody>
          <a:bodyPr wrap="square">
            <a:spAutoFit/>
          </a:bodyPr>
          <a:lstStyle/>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如图，这是一个标准的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设备之间建立连接的时序图。在广播频道，</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initiator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收到</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advertiser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发送的数据包后，回复</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CONNECT_IND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。此时</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advertising event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结束，双方设备都进入</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connection state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分别成为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。经过一段时间后，</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向</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发送第一包数据，随后</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也向</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发送一包数据，这样就算完成了建立连接。为什么中间要等一段时间呢？主要是为了防止</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设备过于忙碌而无法及时处理，导致建立连接失败。广播设备和扫描设备好不容易相互找到对方，还是要珍惜一下建立连接的机会的，宁愿多等待一些时间。</a:t>
            </a: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这段等待的时间被称为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transmit window</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，按时间顺序分为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段：</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transmitWindowDelay</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transmitWindowOffset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transmitWindowSize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。在</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transmitWindowDelay</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transmitWindowOffset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期间，</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不发送数据包；第一包数据在</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transmitWindowSize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期间发送。</a:t>
            </a:r>
          </a:p>
          <a:p>
            <a:pPr indent="266700" algn="just">
              <a:spcBef>
                <a:spcPts val="1200"/>
              </a:spcBef>
              <a:spcAft>
                <a:spcPts val="1200"/>
              </a:spcAft>
            </a:pP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transmitWindowDelay</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是一个固定的值</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1.25ms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1.25ms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的前提是之前使用的是</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CONNECT_IND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。如果使用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v5.0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之后增加的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AUX_CONNECT_REQ</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LE Uncoded PHY</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情况下为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2.5ms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LE Coded PHY</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情况下为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3.75ms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transmitWindowOffset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的数值必须是</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1.25ms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625μs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）的倍数，且范围在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0ms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到</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connInterval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（类似于广播事件中的</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advInterval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，之后再讲解）之间。</a:t>
            </a:r>
          </a:p>
        </p:txBody>
      </p:sp>
      <p:sp>
        <p:nvSpPr>
          <p:cNvPr id="14" name="文本框 13">
            <a:extLst>
              <a:ext uri="{FF2B5EF4-FFF2-40B4-BE49-F238E27FC236}">
                <a16:creationId xmlns:a16="http://schemas.microsoft.com/office/drawing/2014/main" id="{6252B351-4AB3-4512-A511-C4FBD99DEBB8}"/>
              </a:ext>
            </a:extLst>
          </p:cNvPr>
          <p:cNvSpPr txBox="1"/>
          <p:nvPr/>
        </p:nvSpPr>
        <p:spPr>
          <a:xfrm>
            <a:off x="6369456" y="3552300"/>
            <a:ext cx="5400041" cy="2031325"/>
          </a:xfrm>
          <a:prstGeom prst="rect">
            <a:avLst/>
          </a:prstGeom>
          <a:noFill/>
        </p:spPr>
        <p:txBody>
          <a:bodyPr wrap="square">
            <a:spAutoFit/>
          </a:bodyPr>
          <a:lstStyle/>
          <a:p>
            <a:pPr indent="266700" algn="just">
              <a:spcBef>
                <a:spcPts val="1200"/>
              </a:spcBef>
              <a:spcAft>
                <a:spcPts val="1200"/>
              </a:spcAft>
            </a:pP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transmitWindowOffset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transmitWindowSize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的数值由</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initiator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（连接后成为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）定义，并通过</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CONNECT_IND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发送给</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advertiser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（连接后成为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），也就是我们上节课没有讲解的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CONNECT_IND PDU</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中的</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WinOffset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WinSize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Advertiser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收到</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CONNECT_IND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中的</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WinOffset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WinSize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之后，心里就大概有数</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什么时候会发送第一包数据过来。然后在</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transmitWindowSize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期间收到第一包数据后，等待</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T_IFS 150μs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后发送一包数据给</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。此时建立连接就完成了。</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开始发送第一包数据的时间点就是双方后续连接通讯的初始基准时间点。</a:t>
            </a:r>
          </a:p>
        </p:txBody>
      </p:sp>
    </p:spTree>
    <p:custDataLst>
      <p:tags r:id="rId1"/>
    </p:custDataLst>
    <p:extLst>
      <p:ext uri="{BB962C8B-B14F-4D97-AF65-F5344CB8AC3E}">
        <p14:creationId xmlns:p14="http://schemas.microsoft.com/office/powerpoint/2010/main" val="3062356110"/>
      </p:ext>
    </p:extLst>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184439" y="147828"/>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Data Physical Channel PDU 1</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8" name="图片 7">
            <a:extLst>
              <a:ext uri="{FF2B5EF4-FFF2-40B4-BE49-F238E27FC236}">
                <a16:creationId xmlns:a16="http://schemas.microsoft.com/office/drawing/2014/main" id="{9E0F0F69-4234-42BC-B9ED-81E40B2575E4}"/>
              </a:ext>
            </a:extLst>
          </p:cNvPr>
          <p:cNvPicPr/>
          <p:nvPr/>
        </p:nvPicPr>
        <p:blipFill>
          <a:blip r:embed="rId5"/>
          <a:stretch>
            <a:fillRect/>
          </a:stretch>
        </p:blipFill>
        <p:spPr>
          <a:xfrm>
            <a:off x="6369456" y="1333635"/>
            <a:ext cx="5400040" cy="1594485"/>
          </a:xfrm>
          <a:prstGeom prst="rect">
            <a:avLst/>
          </a:prstGeom>
        </p:spPr>
      </p:pic>
      <p:sp>
        <p:nvSpPr>
          <p:cNvPr id="9" name="文本框 8">
            <a:extLst>
              <a:ext uri="{FF2B5EF4-FFF2-40B4-BE49-F238E27FC236}">
                <a16:creationId xmlns:a16="http://schemas.microsoft.com/office/drawing/2014/main" id="{0D9B681B-B2BF-40F9-A056-8712EDBAB875}"/>
              </a:ext>
            </a:extLst>
          </p:cNvPr>
          <p:cNvSpPr txBox="1"/>
          <p:nvPr/>
        </p:nvSpPr>
        <p:spPr>
          <a:xfrm>
            <a:off x="195533" y="1249276"/>
            <a:ext cx="5900467" cy="1569660"/>
          </a:xfrm>
          <a:prstGeom prst="rect">
            <a:avLst/>
          </a:prstGeom>
          <a:noFill/>
        </p:spPr>
        <p:txBody>
          <a:bodyPr wrap="square">
            <a:spAutoFit/>
          </a:bodyPr>
          <a:lstStyle/>
          <a:p>
            <a:pPr indent="266700" algn="just">
              <a:spcBef>
                <a:spcPts val="1200"/>
              </a:spcBef>
              <a:spcAft>
                <a:spcPts val="1200"/>
              </a:spcAft>
            </a:pPr>
            <a:r>
              <a:rPr lang="zh-CN"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建立连接之后，</a:t>
            </a:r>
            <a:r>
              <a:rPr lang="en-US"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之间就可以开始相互发送</a:t>
            </a:r>
            <a:r>
              <a:rPr lang="en-US"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了。我们先来看一下在连接状态下的</a:t>
            </a:r>
            <a:r>
              <a:rPr lang="en-US"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，也就是</a:t>
            </a:r>
            <a:r>
              <a:rPr lang="en-US"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data physical channel PDU</a:t>
            </a:r>
            <a:r>
              <a:rPr lang="zh-CN"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的格式是什么样的。和</a:t>
            </a:r>
            <a:r>
              <a:rPr lang="en-US"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advertising physical channel PDU</a:t>
            </a:r>
            <a:r>
              <a:rPr lang="zh-CN"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的格式类似，</a:t>
            </a:r>
            <a:r>
              <a:rPr lang="en-US"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data physical channel PDU</a:t>
            </a:r>
            <a:r>
              <a:rPr lang="zh-CN"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主要也由</a:t>
            </a:r>
            <a:r>
              <a:rPr lang="en-US"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Header</a:t>
            </a:r>
            <a:r>
              <a:rPr lang="zh-CN"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组成。如果使用</a:t>
            </a:r>
            <a:r>
              <a:rPr lang="en-US"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LE Encryption</a:t>
            </a:r>
            <a:r>
              <a:rPr lang="zh-CN"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对</a:t>
            </a:r>
            <a:r>
              <a:rPr lang="en-US"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加密，后面还要加</a:t>
            </a:r>
            <a:r>
              <a:rPr lang="en-US"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4 bytes</a:t>
            </a:r>
            <a:r>
              <a:rPr lang="zh-CN"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MIC</a:t>
            </a:r>
            <a:r>
              <a:rPr lang="zh-CN" altLang="zh-CN" sz="16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，这里就先不展开说明了。</a:t>
            </a:r>
            <a:endParaRPr lang="zh-CN" altLang="zh-CN" sz="1600" kern="100" dirty="0">
              <a:solidFill>
                <a:srgbClr val="00B050"/>
              </a:solidFill>
              <a:effectLst/>
              <a:latin typeface="Arial" panose="020B0604020202020204" pitchFamily="34"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B9B721F0-1633-4839-BD19-2E269A0BECB9}"/>
              </a:ext>
            </a:extLst>
          </p:cNvPr>
          <p:cNvSpPr txBox="1"/>
          <p:nvPr/>
        </p:nvSpPr>
        <p:spPr>
          <a:xfrm>
            <a:off x="6369456" y="3106128"/>
            <a:ext cx="5400040" cy="1323439"/>
          </a:xfrm>
          <a:prstGeom prst="rect">
            <a:avLst/>
          </a:prstGeom>
          <a:noFill/>
        </p:spPr>
        <p:txBody>
          <a:bodyPr wrap="square">
            <a:spAutoFit/>
          </a:bodyPr>
          <a:lstStyle/>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我们先来看看</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v4.0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v4.1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时代，</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最多为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27</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v4.2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增加了</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LE Data Packet Length Extension</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，使得</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最多可以达到</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251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字节。这有啥区别？区别就是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BLE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的传输速度在</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v4.2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之后明显提升了。提升了多少呢？我来带大家具体计算一下。</a:t>
            </a:r>
            <a:endParaRPr lang="zh-CN" altLang="en-US" sz="1600" dirty="0"/>
          </a:p>
        </p:txBody>
      </p:sp>
      <p:pic>
        <p:nvPicPr>
          <p:cNvPr id="15" name="图片 14">
            <a:extLst>
              <a:ext uri="{FF2B5EF4-FFF2-40B4-BE49-F238E27FC236}">
                <a16:creationId xmlns:a16="http://schemas.microsoft.com/office/drawing/2014/main" id="{B48D3648-5FEC-482D-9199-4D058164E55B}"/>
              </a:ext>
            </a:extLst>
          </p:cNvPr>
          <p:cNvPicPr/>
          <p:nvPr/>
        </p:nvPicPr>
        <p:blipFill>
          <a:blip r:embed="rId6"/>
          <a:stretch>
            <a:fillRect/>
          </a:stretch>
        </p:blipFill>
        <p:spPr>
          <a:xfrm>
            <a:off x="422505" y="3464926"/>
            <a:ext cx="5602737" cy="574139"/>
          </a:xfrm>
          <a:prstGeom prst="rect">
            <a:avLst/>
          </a:prstGeom>
        </p:spPr>
      </p:pic>
      <p:sp>
        <p:nvSpPr>
          <p:cNvPr id="16" name="文本框 15">
            <a:extLst>
              <a:ext uri="{FF2B5EF4-FFF2-40B4-BE49-F238E27FC236}">
                <a16:creationId xmlns:a16="http://schemas.microsoft.com/office/drawing/2014/main" id="{E3EAF81C-E96D-4E9D-9C05-9DEF874B10A1}"/>
              </a:ext>
            </a:extLst>
          </p:cNvPr>
          <p:cNvSpPr txBox="1"/>
          <p:nvPr/>
        </p:nvSpPr>
        <p:spPr>
          <a:xfrm>
            <a:off x="195533" y="4429567"/>
            <a:ext cx="6094638" cy="1815882"/>
          </a:xfrm>
          <a:prstGeom prst="rect">
            <a:avLst/>
          </a:prstGeom>
          <a:noFill/>
        </p:spPr>
        <p:txBody>
          <a:bodyPr wrap="square">
            <a:spAutoFit/>
          </a:bodyPr>
          <a:lstStyle/>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首先我们要知道一下在建立连接以后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收发数据的基本规则。建立连接以后，双方的收发依次交替进行。也就是说先</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，同时</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接收；间隔</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T_IFS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接收；再间隔</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T_IFS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后，</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接收；依次循环。即使没有想要发送的数据，也要发送“空包（</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empty packet</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）”，以保证这个时序。所谓“空包”，</a:t>
            </a:r>
            <a:r>
              <a:rPr lang="zh-CN" altLang="en-US" sz="1600" kern="100" dirty="0">
                <a:latin typeface="Arial" panose="020B0604020202020204" pitchFamily="34" charset="0"/>
                <a:ea typeface="宋体" panose="02010600030101010101" pitchFamily="2" charset="-122"/>
                <a:cs typeface="Times New Roman" panose="02020603050405020304" pitchFamily="18" charset="0"/>
              </a:rPr>
              <a:t>指</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的就是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字节的数据包。</a:t>
            </a:r>
          </a:p>
        </p:txBody>
      </p:sp>
    </p:spTree>
    <p:custDataLst>
      <p:tags r:id="rId1"/>
    </p:custDataLst>
    <p:extLst>
      <p:ext uri="{BB962C8B-B14F-4D97-AF65-F5344CB8AC3E}">
        <p14:creationId xmlns:p14="http://schemas.microsoft.com/office/powerpoint/2010/main" val="3906832262"/>
      </p:ext>
    </p:extLst>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184439" y="147828"/>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Data Physical Channel PDU 2</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C066268-CFE1-4ECC-A826-84712981885A}"/>
                  </a:ext>
                </a:extLst>
              </p:cNvPr>
              <p:cNvSpPr txBox="1"/>
              <p:nvPr/>
            </p:nvSpPr>
            <p:spPr>
              <a:xfrm>
                <a:off x="581705" y="1304289"/>
                <a:ext cx="5647645" cy="5000536"/>
              </a:xfrm>
              <a:prstGeom prst="rect">
                <a:avLst/>
              </a:prstGeom>
              <a:noFill/>
            </p:spPr>
            <p:txBody>
              <a:bodyPr wrap="square">
                <a:spAutoFit/>
              </a:bodyPr>
              <a:lstStyle/>
              <a:p>
                <a:pPr indent="266700" algn="just">
                  <a:spcBef>
                    <a:spcPts val="1200"/>
                  </a:spcBef>
                  <a:spcAft>
                    <a:spcPts val="1200"/>
                  </a:spcAft>
                </a:pP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空包一包共</a:t>
                </a:r>
                <a:r>
                  <a:rPr lang="en-US"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10</a:t>
                </a: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个字节，按照</a:t>
                </a:r>
                <a:r>
                  <a:rPr lang="en-US"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1Mpbs</a:t>
                </a: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的速度，传输</a:t>
                </a:r>
                <a:r>
                  <a:rPr lang="en-US"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1bit</a:t>
                </a: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需要</a:t>
                </a:r>
                <a:r>
                  <a:rPr lang="en-US"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1μs</a:t>
                </a: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，共需要</a:t>
                </a:r>
                <a:r>
                  <a:rPr lang="en-US"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80μs</a:t>
                </a: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en-US"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T_IFS</a:t>
                </a: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为</a:t>
                </a:r>
                <a:r>
                  <a:rPr lang="en-US"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150μs</a:t>
                </a: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en-US"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v4.0</a:t>
                </a: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最大</a:t>
                </a:r>
                <a:r>
                  <a:rPr lang="en-US"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一包共</a:t>
                </a:r>
                <a:r>
                  <a:rPr lang="en-US"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37</a:t>
                </a: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字节（不算</a:t>
                </a:r>
                <a:r>
                  <a:rPr lang="en-US"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MIC</a:t>
                </a: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），需要</a:t>
                </a:r>
                <a:r>
                  <a:rPr lang="en-US"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296μs</a:t>
                </a: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。一个周期需要</a:t>
                </a:r>
                <a:r>
                  <a:rPr lang="en-US"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296+150+80+150=676μs</a:t>
                </a: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en-US"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v4.2</a:t>
                </a: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最大</a:t>
                </a:r>
                <a:r>
                  <a:rPr lang="en-US"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一包共</a:t>
                </a:r>
                <a:r>
                  <a:rPr lang="en-US"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261</a:t>
                </a: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字节（不算</a:t>
                </a:r>
                <a:r>
                  <a:rPr lang="en-US"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MIC</a:t>
                </a: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），需要</a:t>
                </a:r>
                <a:r>
                  <a:rPr lang="en-US"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2088μs</a:t>
                </a: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。一个周期需要</a:t>
                </a:r>
                <a:r>
                  <a:rPr lang="en-US"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2088+150+80+150=2468μs</a:t>
                </a: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所以</a:t>
                </a:r>
                <a:r>
                  <a:rPr lang="en-US"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v4.0</a:t>
                </a: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的最大</a:t>
                </a:r>
                <a:r>
                  <a:rPr lang="en-US"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传输速度为</a:t>
                </a:r>
                <a14:m>
                  <m:oMath xmlns:m="http://schemas.openxmlformats.org/officeDocument/2006/math">
                    <m:f>
                      <m:f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7 × 8</m:t>
                            </m:r>
                          </m:e>
                        </m:d>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𝑏𝑖𝑡𝑠</m:t>
                        </m:r>
                      </m:num>
                      <m:den>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676 </m:t>
                        </m:r>
                        <m:r>
                          <m:rPr>
                            <m:sty m:val="p"/>
                          </m:rPr>
                          <a:rPr lang="en-US" altLang="zh-CN" sz="18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μs</m:t>
                        </m:r>
                      </m:den>
                    </m:f>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≈0.32</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𝑏𝑖𝑡𝑠</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μs</m:t>
                    </m:r>
                    <m:r>
                      <a:rPr lang="en-US" altLang="zh-CN" sz="18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=0.32</m:t>
                    </m:r>
                    <m:r>
                      <m:rPr>
                        <m:sty m:val="p"/>
                      </m:rPr>
                      <a:rPr lang="en-US" altLang="zh-CN" sz="18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Mbps</m:t>
                    </m:r>
                  </m:oMath>
                </a14:m>
                <a:r>
                  <a:rPr lang="zh-CN" altLang="zh-CN" sz="1800" kern="1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p>
              <a:p>
                <a:r>
                  <a:rPr lang="en-US" altLang="zh-CN" kern="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rPr>
                  <a:t>v4.2</a:t>
                </a:r>
                <a:r>
                  <a:rPr lang="zh-CN" altLang="zh-CN" kern="0" dirty="0">
                    <a:solidFill>
                      <a:schemeClr val="tx1"/>
                    </a:solidFill>
                    <a:effectLst/>
                    <a:ea typeface="宋体" panose="02010600030101010101" pitchFamily="2" charset="-122"/>
                    <a:cs typeface="宋体" panose="02010600030101010101" pitchFamily="2" charset="-122"/>
                  </a:rPr>
                  <a:t>的最大</a:t>
                </a:r>
                <a:r>
                  <a:rPr lang="en-US" altLang="zh-CN" kern="0" dirty="0">
                    <a:solidFill>
                      <a:schemeClr val="tx1"/>
                    </a:solidFill>
                    <a:effectLst/>
                    <a:ea typeface="宋体" panose="02010600030101010101" pitchFamily="2" charset="-122"/>
                    <a:cs typeface="宋体" panose="02010600030101010101" pitchFamily="2" charset="-122"/>
                  </a:rPr>
                  <a:t>Payload</a:t>
                </a:r>
                <a:r>
                  <a:rPr lang="zh-CN" altLang="zh-CN" kern="0" dirty="0">
                    <a:solidFill>
                      <a:schemeClr val="tx1"/>
                    </a:solidFill>
                    <a:effectLst/>
                    <a:ea typeface="宋体" panose="02010600030101010101" pitchFamily="2" charset="-122"/>
                    <a:cs typeface="宋体" panose="02010600030101010101" pitchFamily="2" charset="-122"/>
                  </a:rPr>
                  <a:t>传输速度为</a:t>
                </a:r>
                <a14:m>
                  <m:oMath xmlns:m="http://schemas.openxmlformats.org/officeDocument/2006/math">
                    <m:f>
                      <m:fPr>
                        <m:ctrlPr>
                          <a:rPr lang="zh-CN" altLang="zh-CN" i="1">
                            <a:solidFill>
                              <a:schemeClr val="tx1"/>
                            </a:solidFill>
                            <a:effectLst/>
                            <a:latin typeface="Cambria Math" panose="02040503050406030204" pitchFamily="18" charset="0"/>
                            <a:ea typeface="Cambria Math" panose="02040503050406030204" pitchFamily="18" charset="0"/>
                          </a:rPr>
                        </m:ctrlPr>
                      </m:fPr>
                      <m:num>
                        <m:r>
                          <a:rPr lang="en-US" altLang="zh-CN"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(251 × 8) </m:t>
                        </m:r>
                        <m:r>
                          <a:rPr lang="en-US" altLang="zh-CN"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𝑏𝑖𝑡𝑠</m:t>
                        </m:r>
                      </m:num>
                      <m:den>
                        <m:r>
                          <a:rPr lang="en-US" altLang="zh-CN"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2468 </m:t>
                        </m:r>
                        <m:r>
                          <m:rPr>
                            <m:sty m:val="p"/>
                          </m:rPr>
                          <a:rPr lang="en-US" altLang="zh-CN"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μs</m:t>
                        </m:r>
                      </m:den>
                    </m:f>
                    <m:r>
                      <a:rPr lang="en-US" altLang="zh-CN"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≈0.81</m:t>
                    </m:r>
                    <m:r>
                      <a:rPr lang="en-US" altLang="zh-CN"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𝑏𝑖𝑡𝑠</m:t>
                    </m:r>
                    <m:r>
                      <a:rPr lang="en-US" altLang="zh-CN" i="1"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m:rPr>
                        <m:sty m:val="p"/>
                      </m:rPr>
                      <a:rPr lang="en-US" altLang="zh-CN"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μs</m:t>
                    </m:r>
                    <m:r>
                      <a:rPr lang="en-US" altLang="zh-CN" kern="0">
                        <a:solidFill>
                          <a:schemeClr val="tx1"/>
                        </a:solidFill>
                        <a:effectLst/>
                        <a:latin typeface="Cambria Math" panose="02040503050406030204" pitchFamily="18" charset="0"/>
                        <a:ea typeface="宋体" panose="02010600030101010101" pitchFamily="2" charset="-122"/>
                        <a:cs typeface="宋体" panose="02010600030101010101" pitchFamily="2" charset="-122"/>
                      </a:rPr>
                      <m:t>=0.81</m:t>
                    </m:r>
                    <m:r>
                      <m:rPr>
                        <m:sty m:val="p"/>
                      </m:rPr>
                      <a:rPr lang="en-US" altLang="zh-CN"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Mbps</m:t>
                    </m:r>
                  </m:oMath>
                </a14:m>
                <a:r>
                  <a:rPr lang="zh-CN" altLang="zh-CN" kern="0" dirty="0">
                    <a:solidFill>
                      <a:schemeClr val="tx1"/>
                    </a:solidFill>
                    <a:effectLst/>
                    <a:ea typeface="宋体" panose="02010600030101010101" pitchFamily="2" charset="-122"/>
                    <a:cs typeface="宋体" panose="02010600030101010101" pitchFamily="2" charset="-122"/>
                  </a:rPr>
                  <a:t>。</a:t>
                </a:r>
                <a:endParaRPr lang="zh-CN" altLang="en-US" dirty="0">
                  <a:solidFill>
                    <a:schemeClr val="tx1"/>
                  </a:solidFill>
                </a:endParaRPr>
              </a:p>
            </p:txBody>
          </p:sp>
        </mc:Choice>
        <mc:Fallback xmlns="">
          <p:sp>
            <p:nvSpPr>
              <p:cNvPr id="10" name="文本框 9">
                <a:extLst>
                  <a:ext uri="{FF2B5EF4-FFF2-40B4-BE49-F238E27FC236}">
                    <a16:creationId xmlns:a16="http://schemas.microsoft.com/office/drawing/2014/main" id="{8C066268-CFE1-4ECC-A826-84712981885A}"/>
                  </a:ext>
                </a:extLst>
              </p:cNvPr>
              <p:cNvSpPr txBox="1">
                <a:spLocks noRot="1" noChangeAspect="1" noMove="1" noResize="1" noEditPoints="1" noAdjustHandles="1" noChangeArrowheads="1" noChangeShapeType="1" noTextEdit="1"/>
              </p:cNvSpPr>
              <p:nvPr/>
            </p:nvSpPr>
            <p:spPr>
              <a:xfrm>
                <a:off x="581705" y="1304289"/>
                <a:ext cx="5647645" cy="5000536"/>
              </a:xfrm>
              <a:prstGeom prst="rect">
                <a:avLst/>
              </a:prstGeom>
              <a:blipFill>
                <a:blip r:embed="rId5"/>
                <a:stretch>
                  <a:fillRect l="-863" t="-976" r="-48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FE6BE2A-6EDB-4DB2-A7D9-067A1D722EDD}"/>
                  </a:ext>
                </a:extLst>
              </p:cNvPr>
              <p:cNvSpPr txBox="1"/>
              <p:nvPr/>
            </p:nvSpPr>
            <p:spPr>
              <a:xfrm>
                <a:off x="6581094" y="1304289"/>
                <a:ext cx="5029201" cy="3402983"/>
              </a:xfrm>
              <a:prstGeom prst="rect">
                <a:avLst/>
              </a:prstGeom>
              <a:noFill/>
            </p:spPr>
            <p:txBody>
              <a:bodyPr wrap="square">
                <a:spAutoFit/>
              </a:bodyPr>
              <a:lstStyle/>
              <a:p>
                <a:pPr indent="266700" algn="just">
                  <a:spcBef>
                    <a:spcPts val="1200"/>
                  </a:spcBef>
                  <a:spcAft>
                    <a:spcPts val="1200"/>
                  </a:spcAft>
                </a:pP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然后我们说一下</a:t>
                </a: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v5.0</a:t>
                </a: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2Mbps</a:t>
                </a: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模式。</a:t>
                </a: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2Mbps</a:t>
                </a: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下，传输</a:t>
                </a: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1bit</a:t>
                </a: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只需要</a:t>
                </a: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0.5μs</a:t>
                </a: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，但是</a:t>
                </a: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Preamble</a:t>
                </a: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增加为</a:t>
                </a: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2</a:t>
                </a: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个字节。</a:t>
                </a:r>
                <a:endParaRPr lang="zh-CN" altLang="zh-CN" sz="1800" kern="100" dirty="0">
                  <a:solidFill>
                    <a:srgbClr val="00B050"/>
                  </a:solidFill>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空包一包共</a:t>
                </a: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11</a:t>
                </a: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个字节，需要</a:t>
                </a: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44μs</a:t>
                </a: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a:t>
                </a:r>
                <a:endParaRPr lang="zh-CN" altLang="zh-CN" sz="1800" kern="100" dirty="0">
                  <a:solidFill>
                    <a:srgbClr val="00B050"/>
                  </a:solidFill>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最大</a:t>
                </a: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一包共</a:t>
                </a: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262</a:t>
                </a: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字节（不算</a:t>
                </a: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MIC</a:t>
                </a: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），需要</a:t>
                </a: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1048μs</a:t>
                </a: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a:t>
                </a:r>
                <a:endParaRPr lang="zh-CN" altLang="zh-CN" sz="1800" kern="100" dirty="0">
                  <a:solidFill>
                    <a:srgbClr val="00B050"/>
                  </a:solidFill>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所以</a:t>
                </a: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v5.0</a:t>
                </a: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的最大</a:t>
                </a: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传输速度为</a:t>
                </a:r>
                <a14:m>
                  <m:oMath xmlns:m="http://schemas.openxmlformats.org/officeDocument/2006/math">
                    <m:f>
                      <m:f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251 × 8</m:t>
                            </m:r>
                          </m:e>
                        </m:d>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𝑏𝑖𝑡𝑠</m:t>
                        </m:r>
                      </m:num>
                      <m:den>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(1048+150+44+150) </m:t>
                        </m:r>
                        <m:r>
                          <m:rPr>
                            <m:sty m:val="p"/>
                          </m:rPr>
                          <a:rPr lang="en-US" altLang="zh-CN" sz="180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μs</m:t>
                        </m:r>
                      </m:den>
                    </m:f>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≈1.44</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𝑏𝑖𝑡𝑠</m:t>
                    </m:r>
                    <m:r>
                      <a:rPr lang="en-US" altLang="zh-CN" sz="18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μs</m:t>
                    </m:r>
                    <m:r>
                      <a:rPr lang="en-US" altLang="zh-CN" sz="180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=1.44</m:t>
                    </m:r>
                    <m:r>
                      <m:rPr>
                        <m:sty m:val="p"/>
                      </m:rPr>
                      <a:rPr lang="en-US" altLang="zh-CN" sz="180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Mbps</m:t>
                    </m:r>
                  </m:oMath>
                </a14:m>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a:t>
                </a:r>
                <a:endParaRPr lang="zh-CN" altLang="zh-CN" sz="1800" kern="100" dirty="0">
                  <a:solidFill>
                    <a:srgbClr val="00B050"/>
                  </a:solidFill>
                  <a:effectLst/>
                  <a:latin typeface="Arial" panose="020B0604020202020204" pitchFamily="34" charset="0"/>
                  <a:ea typeface="宋体" panose="0201060003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FFE6BE2A-6EDB-4DB2-A7D9-067A1D722EDD}"/>
                  </a:ext>
                </a:extLst>
              </p:cNvPr>
              <p:cNvSpPr txBox="1">
                <a:spLocks noRot="1" noChangeAspect="1" noMove="1" noResize="1" noEditPoints="1" noAdjustHandles="1" noChangeArrowheads="1" noChangeShapeType="1" noTextEdit="1"/>
              </p:cNvSpPr>
              <p:nvPr/>
            </p:nvSpPr>
            <p:spPr>
              <a:xfrm>
                <a:off x="6581094" y="1304289"/>
                <a:ext cx="5029201" cy="3402983"/>
              </a:xfrm>
              <a:prstGeom prst="rect">
                <a:avLst/>
              </a:prstGeom>
              <a:blipFill>
                <a:blip r:embed="rId6"/>
                <a:stretch>
                  <a:fillRect l="-1091" t="-1434" r="-5455" b="-179"/>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750782402"/>
      </p:ext>
    </p:extLst>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Header </a:t>
            </a: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字段 </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2" name="图片 11">
            <a:extLst>
              <a:ext uri="{FF2B5EF4-FFF2-40B4-BE49-F238E27FC236}">
                <a16:creationId xmlns:a16="http://schemas.microsoft.com/office/drawing/2014/main" id="{10CB5565-CD82-49C0-A20E-60878382521B}"/>
              </a:ext>
            </a:extLst>
          </p:cNvPr>
          <p:cNvPicPr/>
          <p:nvPr/>
        </p:nvPicPr>
        <p:blipFill>
          <a:blip r:embed="rId5"/>
          <a:stretch>
            <a:fillRect/>
          </a:stretch>
        </p:blipFill>
        <p:spPr>
          <a:xfrm>
            <a:off x="369432" y="1598226"/>
            <a:ext cx="5400040" cy="907415"/>
          </a:xfrm>
          <a:prstGeom prst="rect">
            <a:avLst/>
          </a:prstGeom>
        </p:spPr>
      </p:pic>
      <p:sp>
        <p:nvSpPr>
          <p:cNvPr id="14" name="文本框 13">
            <a:extLst>
              <a:ext uri="{FF2B5EF4-FFF2-40B4-BE49-F238E27FC236}">
                <a16:creationId xmlns:a16="http://schemas.microsoft.com/office/drawing/2014/main" id="{EECE6EBA-1370-4B6B-B90A-93BCE55896BF}"/>
              </a:ext>
            </a:extLst>
          </p:cNvPr>
          <p:cNvSpPr txBox="1"/>
          <p:nvPr/>
        </p:nvSpPr>
        <p:spPr>
          <a:xfrm>
            <a:off x="369432" y="990131"/>
            <a:ext cx="5400040" cy="523220"/>
          </a:xfrm>
          <a:prstGeom prst="rect">
            <a:avLst/>
          </a:prstGeom>
          <a:noFill/>
        </p:spPr>
        <p:txBody>
          <a:bodyPr wrap="square">
            <a:spAutoFit/>
          </a:bodyPr>
          <a:lstStyle/>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接着我们讲解一下</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Header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字段。我们看到不同版本的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Header</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也是有些区别的。</a:t>
            </a:r>
          </a:p>
        </p:txBody>
      </p:sp>
      <p:sp>
        <p:nvSpPr>
          <p:cNvPr id="17" name="文本框 16">
            <a:extLst>
              <a:ext uri="{FF2B5EF4-FFF2-40B4-BE49-F238E27FC236}">
                <a16:creationId xmlns:a16="http://schemas.microsoft.com/office/drawing/2014/main" id="{A9FDD3A5-CFC7-4E9F-82B4-7F7FCD2EBCF2}"/>
              </a:ext>
            </a:extLst>
          </p:cNvPr>
          <p:cNvSpPr txBox="1"/>
          <p:nvPr/>
        </p:nvSpPr>
        <p:spPr>
          <a:xfrm>
            <a:off x="369433" y="2590516"/>
            <a:ext cx="5400040" cy="4031873"/>
          </a:xfrm>
          <a:prstGeom prst="rect">
            <a:avLst/>
          </a:prstGeom>
          <a:noFill/>
        </p:spPr>
        <p:txBody>
          <a:bodyPr wrap="square">
            <a:spAutoFit/>
          </a:bodyPr>
          <a:lstStyle/>
          <a:p>
            <a:pPr indent="266700" algn="just">
              <a:spcBef>
                <a:spcPts val="1200"/>
              </a:spcBef>
              <a:spcAft>
                <a:spcPts val="1200"/>
              </a:spcAft>
            </a:pP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CTEInfo</a:t>
            </a:r>
            <a:r>
              <a:rPr lang="zh-CN" altLang="en-US"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v5.1</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最后增加了一个可选的</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CTEInfo</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字节，用于定位功能。</a:t>
            </a:r>
            <a:endParaRPr lang="en-US" altLang="zh-CN" sz="1400" kern="100" dirty="0">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同时，</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v5.1</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也增加了一个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CP bit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，用于指示是否增加</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CTEInfo</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字节。</a:t>
            </a:r>
          </a:p>
          <a:p>
            <a:pPr indent="266700" algn="just">
              <a:spcBef>
                <a:spcPts val="1200"/>
              </a:spcBef>
              <a:spcAft>
                <a:spcPts val="1200"/>
              </a:spcAft>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Length: </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表示的是后面</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Payload+MIC</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的长度。由于</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的最大长度在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v4.0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是</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27</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字节而在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v4.2</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提升为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251</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字节，因此</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Length</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字段的长度也对应由</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v4.0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5 bits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提升为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v4.2</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8 bits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。如果</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Length</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值为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，也就是</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长度为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字节，就是空包。</a:t>
            </a:r>
            <a:endParaRPr lang="en-US" altLang="zh-CN" sz="1400" kern="100" dirty="0">
              <a:effectLst/>
              <a:latin typeface="Arial" panose="020B0604020202020204" pitchFamily="34" charset="0"/>
              <a:ea typeface="宋体" panose="02010600030101010101" pitchFamily="2" charset="-122"/>
              <a:cs typeface="Times New Roman" panose="02020603050405020304" pitchFamily="18" charset="0"/>
            </a:endParaRPr>
          </a:p>
          <a:p>
            <a:pPr indent="266700" algn="just">
              <a:spcBef>
                <a:spcPts val="1200"/>
              </a:spcBef>
              <a:spcAft>
                <a:spcPts val="1200"/>
              </a:spcAft>
            </a:pPr>
            <a:r>
              <a:rPr lang="en-US" altLang="zh-CN" sz="1400" kern="100" dirty="0">
                <a:latin typeface="Arial" panose="020B0604020202020204" pitchFamily="34" charset="0"/>
                <a:ea typeface="宋体" panose="02010600030101010101" pitchFamily="2" charset="-122"/>
                <a:cs typeface="Times New Roman" panose="02020603050405020304" pitchFamily="18" charset="0"/>
              </a:rPr>
              <a:t>LLID: </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我们知道在</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LL</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空中接口包中的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Access Address</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把包分为了</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advertising physical channel PDU</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data physical channel PDU</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两种类型。</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LLID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的作用是进一步分类</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data physical channel PDU</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为两种类型，</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LL Data PDU</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LL Control PDU</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LLID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值为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0b01</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或</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0b10</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（二者的区别后续课程再讲解），表示为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LL Data PDU</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LLID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值为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0b11</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，表示为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LL Control PDU</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a:t>
            </a:r>
          </a:p>
        </p:txBody>
      </p:sp>
      <p:sp>
        <p:nvSpPr>
          <p:cNvPr id="18" name="文本框 17">
            <a:extLst>
              <a:ext uri="{FF2B5EF4-FFF2-40B4-BE49-F238E27FC236}">
                <a16:creationId xmlns:a16="http://schemas.microsoft.com/office/drawing/2014/main" id="{88A1306F-8429-4E4C-BDF4-F35685F6B9DA}"/>
              </a:ext>
            </a:extLst>
          </p:cNvPr>
          <p:cNvSpPr txBox="1"/>
          <p:nvPr/>
        </p:nvSpPr>
        <p:spPr>
          <a:xfrm>
            <a:off x="5896655" y="3198610"/>
            <a:ext cx="5838189" cy="523220"/>
          </a:xfrm>
          <a:prstGeom prst="rect">
            <a:avLst/>
          </a:prstGeom>
          <a:noFill/>
        </p:spPr>
        <p:txBody>
          <a:bodyPr wrap="square">
            <a:spAutoFit/>
          </a:bodyPr>
          <a:lstStyle/>
          <a:p>
            <a:pPr indent="266700" algn="just">
              <a:spcBef>
                <a:spcPts val="1200"/>
              </a:spcBef>
              <a:spcAft>
                <a:spcPts val="1200"/>
              </a:spcAft>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LL Data PDU</a:t>
            </a:r>
            <a:r>
              <a:rPr lang="zh-CN" altLang="en-US" sz="1400" kern="100" dirty="0">
                <a:effectLst/>
                <a:latin typeface="Arial" panose="020B0604020202020204" pitchFamily="34" charset="0"/>
                <a:ea typeface="宋体" panose="02010600030101010101" pitchFamily="2" charset="-122"/>
                <a:cs typeface="Times New Roman" panose="02020603050405020304" pitchFamily="18" charset="0"/>
              </a:rPr>
              <a: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数据</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，会与上层</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L2CAP</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相互通讯。我们后续课程再讲解具体内容。</a:t>
            </a:r>
          </a:p>
        </p:txBody>
      </p:sp>
      <p:pic>
        <p:nvPicPr>
          <p:cNvPr id="19" name="图片 18">
            <a:extLst>
              <a:ext uri="{FF2B5EF4-FFF2-40B4-BE49-F238E27FC236}">
                <a16:creationId xmlns:a16="http://schemas.microsoft.com/office/drawing/2014/main" id="{345BF48F-1DEB-4F79-A35D-CC24461C3C7F}"/>
              </a:ext>
            </a:extLst>
          </p:cNvPr>
          <p:cNvPicPr/>
          <p:nvPr/>
        </p:nvPicPr>
        <p:blipFill>
          <a:blip r:embed="rId6"/>
          <a:stretch>
            <a:fillRect/>
          </a:stretch>
        </p:blipFill>
        <p:spPr>
          <a:xfrm>
            <a:off x="7140121" y="3904197"/>
            <a:ext cx="2908300" cy="698500"/>
          </a:xfrm>
          <a:prstGeom prst="rect">
            <a:avLst/>
          </a:prstGeom>
        </p:spPr>
      </p:pic>
      <p:sp>
        <p:nvSpPr>
          <p:cNvPr id="21" name="文本框 20">
            <a:extLst>
              <a:ext uri="{FF2B5EF4-FFF2-40B4-BE49-F238E27FC236}">
                <a16:creationId xmlns:a16="http://schemas.microsoft.com/office/drawing/2014/main" id="{44CD83A1-FD30-4A8D-BCF6-790DCD814290}"/>
              </a:ext>
            </a:extLst>
          </p:cNvPr>
          <p:cNvSpPr txBox="1"/>
          <p:nvPr/>
        </p:nvSpPr>
        <p:spPr>
          <a:xfrm>
            <a:off x="5896655" y="4785064"/>
            <a:ext cx="5838189" cy="954107"/>
          </a:xfrm>
          <a:prstGeom prst="rect">
            <a:avLst/>
          </a:prstGeom>
          <a:noFill/>
        </p:spPr>
        <p:txBody>
          <a:bodyPr wrap="square">
            <a:spAutoFit/>
          </a:bodyPr>
          <a:lstStyle/>
          <a:p>
            <a:pPr indent="266700" algn="just">
              <a:spcBef>
                <a:spcPts val="1200"/>
              </a:spcBef>
              <a:spcAft>
                <a:spcPts val="1200"/>
              </a:spcAft>
            </a:pP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LL Control PDU</a:t>
            </a:r>
            <a:r>
              <a:rPr lang="zh-CN" altLang="en-US" sz="1400" kern="100" dirty="0">
                <a:effectLst/>
                <a:latin typeface="Arial" panose="020B0604020202020204" pitchFamily="34" charset="0"/>
                <a:ea typeface="宋体" panose="02010600030101010101" pitchFamily="2" charset="-122"/>
                <a:cs typeface="Times New Roman" panose="02020603050405020304" pitchFamily="18" charset="0"/>
              </a:rPr>
              <a:t>：</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控制</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，不与上层</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L2CAP</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相互通讯。</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LL Control PDU</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的第一个字节</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Opcode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表示</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的名称。</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v5.2</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共定义了</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38</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个</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Opcode</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。后面的字节成为</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CtrData</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，每个不同的</a:t>
            </a:r>
            <a:r>
              <a:rPr lang="en-US" altLang="zh-CN" sz="1400" kern="100" dirty="0">
                <a:effectLst/>
                <a:latin typeface="Arial" panose="020B0604020202020204" pitchFamily="34" charset="0"/>
                <a:ea typeface="宋体" panose="02010600030101010101" pitchFamily="2" charset="-122"/>
                <a:cs typeface="Times New Roman" panose="02020603050405020304" pitchFamily="18" charset="0"/>
              </a:rPr>
              <a:t>LL Control PDU</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都有不同的</a:t>
            </a:r>
            <a:r>
              <a:rPr lang="en-US" altLang="zh-CN" sz="1400" kern="100" dirty="0" err="1">
                <a:effectLst/>
                <a:latin typeface="Arial" panose="020B0604020202020204" pitchFamily="34" charset="0"/>
                <a:ea typeface="宋体" panose="02010600030101010101" pitchFamily="2" charset="-122"/>
                <a:cs typeface="Times New Roman" panose="02020603050405020304" pitchFamily="18" charset="0"/>
              </a:rPr>
              <a:t>CtrData</a:t>
            </a:r>
            <a:r>
              <a:rPr lang="zh-CN" altLang="zh-CN" sz="1400" kern="100" dirty="0">
                <a:effectLst/>
                <a:latin typeface="Arial" panose="020B0604020202020204" pitchFamily="34" charset="0"/>
                <a:ea typeface="宋体" panose="02010600030101010101" pitchFamily="2" charset="-122"/>
                <a:cs typeface="Times New Roman" panose="02020603050405020304" pitchFamily="18" charset="0"/>
              </a:rPr>
              <a:t>。具体的内容我们这里不做过多的讲解。</a:t>
            </a:r>
          </a:p>
        </p:txBody>
      </p:sp>
      <p:pic>
        <p:nvPicPr>
          <p:cNvPr id="10" name="图片 9">
            <a:extLst>
              <a:ext uri="{FF2B5EF4-FFF2-40B4-BE49-F238E27FC236}">
                <a16:creationId xmlns:a16="http://schemas.microsoft.com/office/drawing/2014/main" id="{9C9CB466-41BD-4D39-93B0-A082960256F1}"/>
              </a:ext>
            </a:extLst>
          </p:cNvPr>
          <p:cNvPicPr/>
          <p:nvPr/>
        </p:nvPicPr>
        <p:blipFill>
          <a:blip r:embed="rId7"/>
          <a:stretch>
            <a:fillRect/>
          </a:stretch>
        </p:blipFill>
        <p:spPr>
          <a:xfrm>
            <a:off x="6115729" y="1233418"/>
            <a:ext cx="5400040" cy="1637030"/>
          </a:xfrm>
          <a:prstGeom prst="rect">
            <a:avLst/>
          </a:prstGeom>
        </p:spPr>
      </p:pic>
    </p:spTree>
    <p:custDataLst>
      <p:tags r:id="rId1"/>
    </p:custDataLst>
    <p:extLst>
      <p:ext uri="{BB962C8B-B14F-4D97-AF65-F5344CB8AC3E}">
        <p14:creationId xmlns:p14="http://schemas.microsoft.com/office/powerpoint/2010/main" val="2725169618"/>
      </p:ext>
    </p:extLst>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90902"/>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Header </a:t>
            </a: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字段 </a:t>
            </a:r>
            <a:r>
              <a:rPr lang="en-US" altLang="zh-CN"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endPar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a:extLst>
              <a:ext uri="{FF2B5EF4-FFF2-40B4-BE49-F238E27FC236}">
                <a16:creationId xmlns:a16="http://schemas.microsoft.com/office/drawing/2014/main" id="{086B9DDC-B6E2-4EC4-A997-580351F68E0E}"/>
              </a:ext>
            </a:extLst>
          </p:cNvPr>
          <p:cNvSpPr txBox="1"/>
          <p:nvPr/>
        </p:nvSpPr>
        <p:spPr>
          <a:xfrm>
            <a:off x="457155" y="1151177"/>
            <a:ext cx="5777390" cy="2616101"/>
          </a:xfrm>
          <a:prstGeom prst="rect">
            <a:avLst/>
          </a:prstGeom>
          <a:noFill/>
        </p:spPr>
        <p:txBody>
          <a:bodyPr wrap="square">
            <a:spAutoFit/>
          </a:bodyPr>
          <a:lstStyle/>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LL_LENGTH_REQ</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Opcode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0x14</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LL_LENGTH_RSP</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Opcode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0x15</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或</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发送了</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LL_LENGTH_REQ</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，另一方需要回复</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LL_LENGTH_RSP</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a:p>
            <a:pPr indent="266700" algn="just">
              <a:spcBef>
                <a:spcPts val="1200"/>
              </a:spcBef>
              <a:spcAft>
                <a:spcPts val="1200"/>
              </a:spcAft>
            </a:pP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它们的作用是让</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相互告自己的发送和接受</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长度的能力，从而协调出一个双方都能接受的方式。比如，</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有能力发送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长度为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251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，但是</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slave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只有能力接收</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长度为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27</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。那么</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master</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只能“妥协”，发送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长度不超过</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27</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字节的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。这个协调的过程称为</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Data Length Update </a:t>
            </a:r>
            <a:r>
              <a:rPr lang="en-US" altLang="zh-CN" sz="1600" kern="100" dirty="0">
                <a:latin typeface="Arial" panose="020B0604020202020204" pitchFamily="34" charset="0"/>
                <a:ea typeface="宋体" panose="02010600030101010101" pitchFamily="2" charset="-122"/>
                <a:cs typeface="Times New Roman" panose="02020603050405020304" pitchFamily="18" charset="0"/>
              </a:rPr>
              <a:t>P</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rocedure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p>
        </p:txBody>
      </p:sp>
      <p:pic>
        <p:nvPicPr>
          <p:cNvPr id="16" name="图片 15">
            <a:extLst>
              <a:ext uri="{FF2B5EF4-FFF2-40B4-BE49-F238E27FC236}">
                <a16:creationId xmlns:a16="http://schemas.microsoft.com/office/drawing/2014/main" id="{8D437FB7-CBC6-404B-ACE2-2D02DDF77191}"/>
              </a:ext>
            </a:extLst>
          </p:cNvPr>
          <p:cNvPicPr/>
          <p:nvPr/>
        </p:nvPicPr>
        <p:blipFill>
          <a:blip r:embed="rId5"/>
          <a:stretch>
            <a:fillRect/>
          </a:stretch>
        </p:blipFill>
        <p:spPr>
          <a:xfrm>
            <a:off x="645830" y="3930072"/>
            <a:ext cx="5400040" cy="557530"/>
          </a:xfrm>
          <a:prstGeom prst="rect">
            <a:avLst/>
          </a:prstGeom>
        </p:spPr>
      </p:pic>
      <p:sp>
        <p:nvSpPr>
          <p:cNvPr id="20" name="文本框 19">
            <a:extLst>
              <a:ext uri="{FF2B5EF4-FFF2-40B4-BE49-F238E27FC236}">
                <a16:creationId xmlns:a16="http://schemas.microsoft.com/office/drawing/2014/main" id="{9DA47680-E9C3-422E-B6AB-FCE2631BAA9B}"/>
              </a:ext>
            </a:extLst>
          </p:cNvPr>
          <p:cNvSpPr txBox="1"/>
          <p:nvPr/>
        </p:nvSpPr>
        <p:spPr>
          <a:xfrm>
            <a:off x="457155" y="4650396"/>
            <a:ext cx="6097384" cy="1815882"/>
          </a:xfrm>
          <a:prstGeom prst="rect">
            <a:avLst/>
          </a:prstGeom>
          <a:noFill/>
        </p:spPr>
        <p:txBody>
          <a:bodyPr wrap="square">
            <a:spAutoFit/>
          </a:bodyPr>
          <a:lstStyle/>
          <a:p>
            <a:pPr indent="266700" algn="just">
              <a:spcBef>
                <a:spcPts val="1200"/>
              </a:spcBef>
              <a:spcAft>
                <a:spcPts val="1200"/>
              </a:spcAft>
            </a:pP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LL_LENGTH_REQ</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LL_LENGTH_RSP</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的</a:t>
            </a:r>
            <a:r>
              <a:rPr lang="en-US" altLang="zh-CN" sz="1600" kern="100" dirty="0" err="1">
                <a:effectLst/>
                <a:latin typeface="Arial" panose="020B0604020202020204" pitchFamily="34" charset="0"/>
                <a:ea typeface="宋体" panose="02010600030101010101" pitchFamily="2" charset="-122"/>
                <a:cs typeface="Times New Roman" panose="02020603050405020304" pitchFamily="18" charset="0"/>
              </a:rPr>
              <a:t>CtrData</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相同。</a:t>
            </a:r>
            <a:r>
              <a:rPr lang="en-US" altLang="zh-CN" sz="1600" kern="100" dirty="0" err="1">
                <a:effectLst/>
                <a:latin typeface="Arial" panose="020B0604020202020204" pitchFamily="34" charset="0"/>
                <a:ea typeface="宋体" panose="02010600030101010101" pitchFamily="2" charset="-122"/>
                <a:cs typeface="Times New Roman" panose="02020603050405020304" pitchFamily="18" charset="0"/>
              </a:rPr>
              <a:t>MaxRxOctets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表示自己能接收的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最大长度，</a:t>
            </a:r>
            <a:r>
              <a:rPr lang="en-US" altLang="zh-CN" sz="1600" kern="100" dirty="0" err="1">
                <a:effectLst/>
                <a:latin typeface="Arial" panose="020B0604020202020204" pitchFamily="34" charset="0"/>
                <a:ea typeface="宋体" panose="02010600030101010101" pitchFamily="2" charset="-122"/>
                <a:cs typeface="Times New Roman" panose="02020603050405020304" pitchFamily="18" charset="0"/>
              </a:rPr>
              <a:t>MaxRxTime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表示自己能接收的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最大时间长度，</a:t>
            </a:r>
            <a:r>
              <a:rPr lang="en-US" altLang="zh-CN" sz="1600" kern="100" dirty="0" err="1">
                <a:effectLst/>
                <a:latin typeface="Arial" panose="020B0604020202020204" pitchFamily="34" charset="0"/>
                <a:ea typeface="宋体" panose="02010600030101010101" pitchFamily="2" charset="-122"/>
                <a:cs typeface="Times New Roman" panose="02020603050405020304" pitchFamily="18" charset="0"/>
              </a:rPr>
              <a:t>MaxTxOctets</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表示自己能发送的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Payload</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最大长度，</a:t>
            </a:r>
            <a:r>
              <a:rPr lang="en-US" altLang="zh-CN" sz="1600" kern="100" dirty="0" err="1">
                <a:effectLst/>
                <a:latin typeface="Arial" panose="020B0604020202020204" pitchFamily="34" charset="0"/>
                <a:ea typeface="宋体" panose="02010600030101010101" pitchFamily="2" charset="-122"/>
                <a:cs typeface="Times New Roman" panose="02020603050405020304" pitchFamily="18" charset="0"/>
              </a:rPr>
              <a:t>MaxTxTime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表示自己能发送的</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PDU</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最大时间长度。它们的取值范围根据是否支持</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LE Data Packet Length Extension</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v4.2</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LE Coded PHY</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v5.0</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CTE</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600" kern="100" dirty="0">
                <a:effectLst/>
                <a:latin typeface="Arial" panose="020B0604020202020204" pitchFamily="34" charset="0"/>
                <a:ea typeface="宋体" panose="02010600030101010101" pitchFamily="2" charset="-122"/>
                <a:cs typeface="Times New Roman" panose="02020603050405020304" pitchFamily="18" charset="0"/>
              </a:rPr>
              <a:t>v5.1</a:t>
            </a:r>
            <a:r>
              <a:rPr lang="zh-CN" altLang="zh-CN" sz="1600" kern="100" dirty="0">
                <a:effectLst/>
                <a:latin typeface="Arial" panose="020B0604020202020204" pitchFamily="34" charset="0"/>
                <a:ea typeface="宋体" panose="02010600030101010101" pitchFamily="2" charset="-122"/>
                <a:cs typeface="Times New Roman" panose="02020603050405020304" pitchFamily="18" charset="0"/>
              </a:rPr>
              <a:t>）而各不同，如表所示。</a:t>
            </a:r>
          </a:p>
        </p:txBody>
      </p:sp>
      <p:graphicFrame>
        <p:nvGraphicFramePr>
          <p:cNvPr id="9" name="表格 10">
            <a:extLst>
              <a:ext uri="{FF2B5EF4-FFF2-40B4-BE49-F238E27FC236}">
                <a16:creationId xmlns:a16="http://schemas.microsoft.com/office/drawing/2014/main" id="{D3845B33-7F84-4833-BDED-E28F507AA58D}"/>
              </a:ext>
            </a:extLst>
          </p:cNvPr>
          <p:cNvGraphicFramePr>
            <a:graphicFrameLocks noGrp="1"/>
          </p:cNvGraphicFramePr>
          <p:nvPr>
            <p:extLst>
              <p:ext uri="{D42A27DB-BD31-4B8C-83A1-F6EECF244321}">
                <p14:modId xmlns:p14="http://schemas.microsoft.com/office/powerpoint/2010/main" val="996977024"/>
              </p:ext>
            </p:extLst>
          </p:nvPr>
        </p:nvGraphicFramePr>
        <p:xfrm>
          <a:off x="6467302" y="1334192"/>
          <a:ext cx="5497437" cy="3230880"/>
        </p:xfrm>
        <a:graphic>
          <a:graphicData uri="http://schemas.openxmlformats.org/drawingml/2006/table">
            <a:tbl>
              <a:tblPr firstRow="1" bandRow="1">
                <a:tableStyleId>{5C22544A-7EE6-4342-B048-85BDC9FD1C3A}</a:tableStyleId>
              </a:tblPr>
              <a:tblGrid>
                <a:gridCol w="1222392">
                  <a:extLst>
                    <a:ext uri="{9D8B030D-6E8A-4147-A177-3AD203B41FA5}">
                      <a16:colId xmlns:a16="http://schemas.microsoft.com/office/drawing/2014/main" val="3211892622"/>
                    </a:ext>
                  </a:extLst>
                </a:gridCol>
                <a:gridCol w="1003138">
                  <a:extLst>
                    <a:ext uri="{9D8B030D-6E8A-4147-A177-3AD203B41FA5}">
                      <a16:colId xmlns:a16="http://schemas.microsoft.com/office/drawing/2014/main" val="2020066716"/>
                    </a:ext>
                  </a:extLst>
                </a:gridCol>
                <a:gridCol w="1003138">
                  <a:extLst>
                    <a:ext uri="{9D8B030D-6E8A-4147-A177-3AD203B41FA5}">
                      <a16:colId xmlns:a16="http://schemas.microsoft.com/office/drawing/2014/main" val="2795795675"/>
                    </a:ext>
                  </a:extLst>
                </a:gridCol>
                <a:gridCol w="505143">
                  <a:extLst>
                    <a:ext uri="{9D8B030D-6E8A-4147-A177-3AD203B41FA5}">
                      <a16:colId xmlns:a16="http://schemas.microsoft.com/office/drawing/2014/main" val="2966556964"/>
                    </a:ext>
                  </a:extLst>
                </a:gridCol>
                <a:gridCol w="555943">
                  <a:extLst>
                    <a:ext uri="{9D8B030D-6E8A-4147-A177-3AD203B41FA5}">
                      <a16:colId xmlns:a16="http://schemas.microsoft.com/office/drawing/2014/main" val="1051818565"/>
                    </a:ext>
                  </a:extLst>
                </a:gridCol>
                <a:gridCol w="527367">
                  <a:extLst>
                    <a:ext uri="{9D8B030D-6E8A-4147-A177-3AD203B41FA5}">
                      <a16:colId xmlns:a16="http://schemas.microsoft.com/office/drawing/2014/main" val="81761195"/>
                    </a:ext>
                  </a:extLst>
                </a:gridCol>
                <a:gridCol w="680316">
                  <a:extLst>
                    <a:ext uri="{9D8B030D-6E8A-4147-A177-3AD203B41FA5}">
                      <a16:colId xmlns:a16="http://schemas.microsoft.com/office/drawing/2014/main" val="3847438213"/>
                    </a:ext>
                  </a:extLst>
                </a:gridCol>
              </a:tblGrid>
              <a:tr h="370840">
                <a:tc rowSpan="2">
                  <a:txBody>
                    <a:bodyPr/>
                    <a:lstStyle/>
                    <a:p>
                      <a:pPr algn="l"/>
                      <a:r>
                        <a:rPr lang="en-US" altLang="zh-CN" sz="1200" b="1" dirty="0"/>
                        <a:t>LE Data Packet Length Extension Supported</a:t>
                      </a:r>
                      <a:endParaRPr lang="zh-CN" altLang="en-US" sz="1200" b="1" dirty="0"/>
                    </a:p>
                  </a:txBody>
                  <a:tcPr/>
                </a:tc>
                <a:tc rowSpan="2">
                  <a:txBody>
                    <a:bodyPr/>
                    <a:lstStyle/>
                    <a:p>
                      <a:pPr algn="l"/>
                      <a:r>
                        <a:rPr lang="en-US" altLang="zh-CN" sz="1200" b="1" dirty="0"/>
                        <a:t>LE Coded PHY Supported</a:t>
                      </a:r>
                      <a:endParaRPr lang="zh-CN" altLang="en-US" sz="1200" b="1" dirty="0"/>
                    </a:p>
                  </a:txBody>
                  <a:tcPr/>
                </a:tc>
                <a:tc rowSpan="2">
                  <a:txBody>
                    <a:bodyPr/>
                    <a:lstStyle/>
                    <a:p>
                      <a:pPr algn="l"/>
                      <a:r>
                        <a:rPr lang="en-US" altLang="zh-CN" sz="1200" b="1" dirty="0"/>
                        <a:t>CTE Supported</a:t>
                      </a:r>
                      <a:endParaRPr lang="zh-CN" altLang="en-US" sz="1200" b="1" dirty="0"/>
                    </a:p>
                  </a:txBody>
                  <a:tcPr/>
                </a:tc>
                <a:tc gridSpan="2">
                  <a:txBody>
                    <a:bodyPr/>
                    <a:lstStyle/>
                    <a:p>
                      <a:pPr algn="ctr"/>
                      <a:r>
                        <a:rPr lang="en-US" altLang="zh-CN" sz="1200" b="1" dirty="0"/>
                        <a:t>Octets</a:t>
                      </a:r>
                      <a:endParaRPr lang="zh-CN" altLang="en-US" sz="1200" b="1" dirty="0"/>
                    </a:p>
                  </a:txBody>
                  <a:tcPr/>
                </a:tc>
                <a:tc hMerge="1">
                  <a:txBody>
                    <a:bodyPr/>
                    <a:lstStyle/>
                    <a:p>
                      <a:endParaRPr lang="zh-CN" altLang="en-US" sz="1400" b="1" dirty="0"/>
                    </a:p>
                  </a:txBody>
                  <a:tcPr/>
                </a:tc>
                <a:tc gridSpan="2">
                  <a:txBody>
                    <a:bodyPr/>
                    <a:lstStyle/>
                    <a:p>
                      <a:pPr algn="ctr"/>
                      <a:r>
                        <a:rPr lang="en-US" altLang="zh-CN" sz="1200" b="1" dirty="0"/>
                        <a:t>Time(</a:t>
                      </a:r>
                      <a:r>
                        <a:rPr lang="en-US" altLang="zh-CN" sz="1200" b="1" dirty="0" err="1"/>
                        <a:t>uS</a:t>
                      </a:r>
                      <a:r>
                        <a:rPr lang="en-US" altLang="zh-CN" sz="1200" b="1" dirty="0"/>
                        <a:t>)</a:t>
                      </a:r>
                      <a:endParaRPr lang="zh-CN" altLang="en-US" sz="1200" b="1" dirty="0"/>
                    </a:p>
                  </a:txBody>
                  <a:tcPr/>
                </a:tc>
                <a:tc hMerge="1">
                  <a:txBody>
                    <a:bodyPr/>
                    <a:lstStyle/>
                    <a:p>
                      <a:endParaRPr lang="zh-CN" altLang="en-US" sz="1400" b="1" dirty="0"/>
                    </a:p>
                  </a:txBody>
                  <a:tcPr/>
                </a:tc>
                <a:extLst>
                  <a:ext uri="{0D108BD9-81ED-4DB2-BD59-A6C34878D82A}">
                    <a16:rowId xmlns:a16="http://schemas.microsoft.com/office/drawing/2014/main" val="1146809003"/>
                  </a:ext>
                </a:extLst>
              </a:tr>
              <a:tr h="370840">
                <a:tc vMerge="1">
                  <a:txBody>
                    <a:bodyPr/>
                    <a:lstStyle/>
                    <a:p>
                      <a:endParaRPr lang="zh-CN" altLang="en-US" sz="1400" dirty="0"/>
                    </a:p>
                  </a:txBody>
                  <a:tcPr/>
                </a:tc>
                <a:tc vMerge="1">
                  <a:txBody>
                    <a:bodyPr/>
                    <a:lstStyle/>
                    <a:p>
                      <a:endParaRPr lang="zh-CN" altLang="en-US" sz="1400" dirty="0"/>
                    </a:p>
                  </a:txBody>
                  <a:tcPr/>
                </a:tc>
                <a:tc vMerge="1">
                  <a:txBody>
                    <a:bodyPr/>
                    <a:lstStyle/>
                    <a:p>
                      <a:endParaRPr lang="zh-CN" altLang="en-US" sz="1400" dirty="0"/>
                    </a:p>
                  </a:txBody>
                  <a:tcPr/>
                </a:tc>
                <a:tc>
                  <a:txBody>
                    <a:bodyPr/>
                    <a:lstStyle/>
                    <a:p>
                      <a:pPr algn="ctr"/>
                      <a:r>
                        <a:rPr lang="en-US" altLang="zh-CN" sz="1200" dirty="0"/>
                        <a:t>MIN</a:t>
                      </a:r>
                      <a:endParaRPr lang="zh-CN" altLang="en-US" sz="1200" dirty="0"/>
                    </a:p>
                  </a:txBody>
                  <a:tcPr/>
                </a:tc>
                <a:tc>
                  <a:txBody>
                    <a:bodyPr/>
                    <a:lstStyle/>
                    <a:p>
                      <a:pPr algn="ctr"/>
                      <a:r>
                        <a:rPr lang="en-US" altLang="zh-CN" sz="1200" dirty="0"/>
                        <a:t>MAX</a:t>
                      </a:r>
                      <a:endParaRPr lang="zh-CN" altLang="en-US" sz="1200" dirty="0"/>
                    </a:p>
                  </a:txBody>
                  <a:tcPr/>
                </a:tc>
                <a:tc>
                  <a:txBody>
                    <a:bodyPr/>
                    <a:lstStyle/>
                    <a:p>
                      <a:pPr algn="ctr"/>
                      <a:r>
                        <a:rPr lang="en-US" altLang="zh-CN" sz="1200" dirty="0"/>
                        <a:t>MIN</a:t>
                      </a:r>
                      <a:endParaRPr lang="zh-CN" altLang="en-US" sz="1200" dirty="0"/>
                    </a:p>
                  </a:txBody>
                  <a:tcPr/>
                </a:tc>
                <a:tc>
                  <a:txBody>
                    <a:bodyPr/>
                    <a:lstStyle/>
                    <a:p>
                      <a:pPr algn="ctr"/>
                      <a:r>
                        <a:rPr lang="en-US" altLang="zh-CN" sz="1200" dirty="0"/>
                        <a:t>MAX</a:t>
                      </a:r>
                      <a:endParaRPr lang="zh-CN" altLang="en-US" sz="1200" dirty="0"/>
                    </a:p>
                  </a:txBody>
                  <a:tcPr/>
                </a:tc>
                <a:extLst>
                  <a:ext uri="{0D108BD9-81ED-4DB2-BD59-A6C34878D82A}">
                    <a16:rowId xmlns:a16="http://schemas.microsoft.com/office/drawing/2014/main" val="916329319"/>
                  </a:ext>
                </a:extLst>
              </a:tr>
              <a:tr h="370840">
                <a:tc>
                  <a:txBody>
                    <a:bodyPr/>
                    <a:lstStyle/>
                    <a:p>
                      <a:pPr marL="0" algn="ctr" defTabSz="914400" rtl="0" eaLnBrk="1" latinLnBrk="0" hangingPunct="1"/>
                      <a:r>
                        <a:rPr lang="en-US" altLang="zh-CN" sz="1400" kern="1200" dirty="0">
                          <a:solidFill>
                            <a:schemeClr val="dk1"/>
                          </a:solidFill>
                          <a:effectLst/>
                          <a:latin typeface="+mn-lt"/>
                          <a:ea typeface="+mn-ea"/>
                          <a:cs typeface="+mn-cs"/>
                        </a:rPr>
                        <a:t>✕</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27</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27</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328</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328</a:t>
                      </a:r>
                      <a:endParaRPr lang="zh-CN" altLang="en-US" sz="14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961061501"/>
                  </a:ext>
                </a:extLst>
              </a:tr>
              <a:tr h="370840">
                <a:tc>
                  <a:txBody>
                    <a:bodyPr/>
                    <a:lstStyle/>
                    <a:p>
                      <a:pPr marL="0" algn="ctr" defTabSz="914400" rtl="0" eaLnBrk="1" latinLnBrk="0" hangingPunct="1"/>
                      <a:r>
                        <a:rPr lang="en-US" altLang="zh-CN" sz="1400" kern="1200" dirty="0">
                          <a:solidFill>
                            <a:schemeClr val="dk1"/>
                          </a:solidFill>
                          <a:effectLst/>
                          <a:latin typeface="+mn-lt"/>
                          <a:ea typeface="+mn-ea"/>
                          <a:cs typeface="+mn-cs"/>
                        </a:rPr>
                        <a:t>✓</a:t>
                      </a:r>
                      <a:endParaRPr lang="zh-CN" altLang="en-US" sz="1400" kern="1200" dirty="0">
                        <a:solidFill>
                          <a:schemeClr val="dk1"/>
                        </a:solidFill>
                        <a:effectLst/>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effectLst/>
                          <a:latin typeface="+mn-lt"/>
                          <a:ea typeface="+mn-ea"/>
                          <a:cs typeface="+mn-cs"/>
                        </a:rPr>
                        <a:t>✕</a:t>
                      </a:r>
                      <a:endParaRPr lang="zh-CN" altLang="en-US" sz="1100" dirty="0"/>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27</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251</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328</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2120</a:t>
                      </a:r>
                      <a:endParaRPr lang="zh-CN" altLang="en-US" sz="14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353082144"/>
                  </a:ext>
                </a:extLst>
              </a:tr>
              <a:tr h="370840">
                <a:tc>
                  <a:txBody>
                    <a:bodyPr/>
                    <a:lstStyle/>
                    <a:p>
                      <a:pPr marL="0" algn="ctr" defTabSz="914400" rtl="0" eaLnBrk="1" latinLnBrk="0" hangingPunct="1"/>
                      <a:r>
                        <a:rPr lang="en-US" altLang="zh-CN" sz="1400" kern="1200" dirty="0">
                          <a:solidFill>
                            <a:schemeClr val="dk1"/>
                          </a:solidFill>
                          <a:effectLst/>
                          <a:latin typeface="+mn-lt"/>
                          <a:ea typeface="+mn-ea"/>
                          <a:cs typeface="+mn-cs"/>
                        </a:rPr>
                        <a:t>✕</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27</a:t>
                      </a: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27</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328</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336</a:t>
                      </a:r>
                      <a:endParaRPr lang="zh-CN" altLang="en-US" sz="14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710616080"/>
                  </a:ext>
                </a:extLst>
              </a:tr>
              <a:tr h="370840">
                <a:tc>
                  <a:txBody>
                    <a:bodyPr/>
                    <a:lstStyle/>
                    <a:p>
                      <a:pPr marL="0" algn="ctr" defTabSz="914400" rtl="0" eaLnBrk="1" latinLnBrk="0" hangingPunct="1"/>
                      <a:r>
                        <a:rPr lang="en-US" altLang="zh-CN" sz="1400" kern="1200" dirty="0">
                          <a:solidFill>
                            <a:schemeClr val="dk1"/>
                          </a:solidFill>
                          <a:effectLst/>
                          <a:latin typeface="+mn-lt"/>
                          <a:ea typeface="+mn-ea"/>
                          <a:cs typeface="+mn-cs"/>
                        </a:rPr>
                        <a:t>✓</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27</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251</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328</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2128</a:t>
                      </a:r>
                      <a:endParaRPr lang="zh-CN" altLang="en-US" sz="14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935735503"/>
                  </a:ext>
                </a:extLst>
              </a:tr>
              <a:tr h="370840">
                <a:tc>
                  <a:txBody>
                    <a:bodyPr/>
                    <a:lstStyle/>
                    <a:p>
                      <a:pPr marL="0" algn="ctr" defTabSz="914400" rtl="0" eaLnBrk="1" latinLnBrk="0" hangingPunct="1"/>
                      <a:r>
                        <a:rPr lang="en-US" altLang="zh-CN" sz="1400" kern="1200" dirty="0">
                          <a:solidFill>
                            <a:schemeClr val="dk1"/>
                          </a:solidFill>
                          <a:effectLst/>
                          <a:latin typeface="+mn-lt"/>
                          <a:ea typeface="+mn-ea"/>
                          <a:cs typeface="+mn-cs"/>
                        </a:rPr>
                        <a:t>✕</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27</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27</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328</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2704</a:t>
                      </a:r>
                      <a:endParaRPr lang="zh-CN" altLang="en-US" sz="14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20431399"/>
                  </a:ext>
                </a:extLst>
              </a:tr>
              <a:tr h="370840">
                <a:tc>
                  <a:txBody>
                    <a:bodyPr/>
                    <a:lstStyle/>
                    <a:p>
                      <a:pPr marL="0" algn="ctr" defTabSz="914400" rtl="0" eaLnBrk="1" latinLnBrk="0" hangingPunct="1"/>
                      <a:r>
                        <a:rPr lang="en-US" altLang="zh-CN" sz="1400" kern="1200" dirty="0">
                          <a:solidFill>
                            <a:schemeClr val="dk1"/>
                          </a:solidFill>
                          <a:effectLst/>
                          <a:latin typeface="+mn-lt"/>
                          <a:ea typeface="+mn-ea"/>
                          <a:cs typeface="+mn-cs"/>
                        </a:rPr>
                        <a:t>✓</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27</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251</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328</a:t>
                      </a:r>
                      <a:endParaRPr lang="zh-CN" altLang="en-US" sz="140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en-US" altLang="zh-CN" sz="1400" kern="1200" dirty="0">
                          <a:solidFill>
                            <a:schemeClr val="dk1"/>
                          </a:solidFill>
                          <a:effectLst/>
                          <a:latin typeface="+mn-lt"/>
                          <a:ea typeface="+mn-ea"/>
                          <a:cs typeface="+mn-cs"/>
                        </a:rPr>
                        <a:t>17040</a:t>
                      </a:r>
                      <a:endParaRPr lang="zh-CN" altLang="en-US" sz="14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162112478"/>
                  </a:ext>
                </a:extLst>
              </a:tr>
            </a:tbl>
          </a:graphicData>
        </a:graphic>
      </p:graphicFrame>
    </p:spTree>
    <p:custDataLst>
      <p:tags r:id="rId1"/>
    </p:custDataLst>
    <p:extLst>
      <p:ext uri="{BB962C8B-B14F-4D97-AF65-F5344CB8AC3E}">
        <p14:creationId xmlns:p14="http://schemas.microsoft.com/office/powerpoint/2010/main" val="3152375159"/>
      </p:ext>
    </p:extLst>
  </p:cSld>
  <p:clrMapOvr>
    <a:masterClrMapping/>
  </p:clrMapOvr>
  <p:transition advClick="0"/>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16"/>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01.xml><?xml version="1.0" encoding="utf-8"?>
<p:tagLst xmlns:a="http://schemas.openxmlformats.org/drawingml/2006/main" xmlns:r="http://schemas.openxmlformats.org/officeDocument/2006/relationships" xmlns:p="http://schemas.openxmlformats.org/presentationml/2006/main">
  <p:tag name="KSO_WM_TEMPLATE_THUMBS_INDEX" val="1、4、7、9、12、15、16、17、18、19、20、21、24、26、27、28"/>
  <p:tag name="KSO_WM_SLIDE_ID" val="custom20205416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5416"/>
  <p:tag name="KSO_WM_SLIDE_LAYOUT" val="a"/>
  <p:tag name="KSO_WM_SLIDE_LAYOUT_CNT" val="1"/>
</p:tagLst>
</file>

<file path=ppt/tags/tag1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商业项目策划书"/>
  <p:tag name="KSO_WM_TEMPLATE_CATEGORY" val="custom"/>
  <p:tag name="KSO_WM_TEMPLATE_INDEX" val="20205416"/>
  <p:tag name="KSO_WM_UNIT_ID" val="custom20205416_1*a*1"/>
</p:tagLst>
</file>

<file path=ppt/tags/tag103.xml><?xml version="1.0" encoding="utf-8"?>
<p:tagLst xmlns:a="http://schemas.openxmlformats.org/drawingml/2006/main" xmlns:r="http://schemas.openxmlformats.org/officeDocument/2006/relationships" xmlns:p="http://schemas.openxmlformats.org/presentationml/2006/main">
  <p:tag name="KSO_WM_SLIDE_ITEM_CNT" val="0"/>
  <p:tag name="KSO_WM_BEAUTIFY_FLAG" val="#wm#"/>
  <p:tag name="KSO_WM_TEMPLATE_CATEGORY" val="diagram"/>
  <p:tag name="KSO_WM_TEMPLATE_INDEX" val="20216523"/>
  <p:tag name="KSO_WM_SLIDE_CAN_ADD_NAVIGATION" val="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320bf79c36e2348c3efaf8"/>
  <p:tag name="KSO_WM_SLIDE_ID" val="diagram20216523_1"/>
  <p:tag name="KSO_WM_TEMPLATE_SUBCATEGORY" val="21"/>
  <p:tag name="KSO_WM_TEMPLATE_MASTER_TYPE" val="0"/>
  <p:tag name="KSO_WM_TEMPLATE_COLOR_TYPE" val="1"/>
  <p:tag name="KSO_WM_SLIDE_TYPE" val="text"/>
  <p:tag name="KSO_WM_SLIDE_SUBTYPE" val="picTxt"/>
  <p:tag name="KSO_WM_SLIDE_INDEX" val="1"/>
  <p:tag name="KSO_WM_SLIDE_SIZE" val="960*540"/>
  <p:tag name="KSO_WM_SLIDE_POSITION" val="0*0"/>
  <p:tag name="KSO_WM_TAG_VERSION" val="1.0"/>
  <p:tag name="KSO_WM_SLIDE_LAYOUT" val="a_d_f"/>
  <p:tag name="KSO_WM_SLIDE_LAYOUT_CNT" val="1_1_1"/>
  <p:tag name="KSO_WM_CHIP_FILLPROP" val="[[{&quot;text_align&quot;:&quot;cm&quot;,&quot;text_direction&quot;:&quot;horizontal&quot;,&quot;support_big_font&quot;:false,&quot;picture_toward&quot;:0,&quot;picture_dockside&quot;:[],&quot;fill_id&quot;:&quot;07adfc92f9a148ad9811d167e7384d57&quot;,&quot;fill_align&quot;:&quot;cm&quot;,&quot;chip_types&quot;:[&quot;picture&quot;]},{&quot;text_align&quot;:&quot;lm&quot;,&quot;text_direction&quot;:&quot;horizontal&quot;,&quot;support_big_font&quot;:false,&quot;picture_toward&quot;:0,&quot;picture_dockside&quot;:[],&quot;fill_id&quot;:&quot;1dd391698623409d8eb75585607645b5&quot;,&quot;fill_align&quot;:&quot;lm&quot;,&quot;chip_types&quot;:[&quot;header&quot;]},{&quot;text_align&quot;:&quot;lm&quot;,&quot;text_direction&quot;:&quot;horizontal&quot;,&quot;support_big_font&quot;:false,&quot;picture_toward&quot;:0,&quot;picture_dockside&quot;:[],&quot;fill_id&quot;:&quot;c3291d38a76843e2a50649562753f489&quot;,&quot;fill_align&quot;:&quot;lm&quot;,&quot;chip_types&quot;:[&quot;text&quot;]}]]"/>
  <p:tag name="KSO_WM_CHIP_DECFILLPROP" val="[]"/>
  <p:tag name="KSO_WM_CHIP_GROUPID" val="5f320bf79c36e2348c3efaf7"/>
  <p:tag name="KSO_WM_SLIDE_BK_DARK_LIGHT" val="2"/>
  <p:tag name="KSO_WM_SLIDE_BACKGROUND_TYPE" val="general"/>
  <p:tag name="KSO_WM_SLIDE_SUPPORT_FEATURE_TYPE" val="0"/>
  <p:tag name="KSO_WM_TEMPLATE_ASSEMBLE_XID" val="5fb788439532eafaafcd85f8"/>
  <p:tag name="KSO_WM_TEMPLATE_ASSEMBLE_GROUPID" val="5fb788439532eafaafcd85f8"/>
  <p:tag name="KSO_WM_SLIDE_LAYOUT_INFO" val="{&quot;direction&quot;:1,&quot;id&quot;:&quot;2020-11-20T17:11:31&quot;,&quot;maxSize&quot;:{&quot;size1&quot;:46.299999999999997},&quot;minSize&quot;:{&quot;size1&quot;:46.299999999999997},&quot;normalSize&quot;:{&quot;size1&quot;:46.299999999999997},&quot;subLayout&quot;:[{&quot;id&quot;:&quot;2020-11-20T17:11:31&quot;,&quot;margin&quot;:{&quot;bottom&quot;:0,&quot;left&quot;:2.1170001029968262,&quot;right&quot;:0,&quot;top&quot;:0},&quot;type&quot;:0},{&quot;id&quot;:&quot;2020-11-20T17:11:31&quot;,&quot;maxSize&quot;:{&quot;size1&quot;:33.199628171488577},&quot;minSize&quot;:{&quot;size1&quot;:33.199628171488577},&quot;normalSize&quot;:{&quot;size1&quot;:33.199628171488577},&quot;subLayout&quot;:[{&quot;id&quot;:&quot;2020-11-20T17:11:31&quot;,&quot;margin&quot;:{&quot;bottom&quot;:0.84700000286102295,&quot;left&quot;:2.0899999141693115,&quot;right&quot;:1.6929999589920044,&quot;top&quot;:2.9630000591278076},&quot;type&quot;:0},{&quot;id&quot;:&quot;2020-11-20T17:11:31&quot;,&quot;margin&quot;:{&quot;bottom&quot;:1.6929999589920044,&quot;left&quot;:2.0899999141693115,&quot;right&quot;:1.6929999589920044,&quot;top&quot;:0.84700000286102295},&quot;type&quot;:0}],&quot;type&quot;:0}],&quot;type&quot;:0}"/>
</p:tagLst>
</file>

<file path=ppt/tags/tag104.xml><?xml version="1.0" encoding="utf-8"?>
<p:tagLst xmlns:a="http://schemas.openxmlformats.org/drawingml/2006/main" xmlns:r="http://schemas.openxmlformats.org/officeDocument/2006/relationships" xmlns:p="http://schemas.openxmlformats.org/presentationml/2006/main">
  <p:tag name="KSO_WM_UNIT_VALUE" val="1904*1354"/>
  <p:tag name="KSO_WM_UNIT_HIGHLIGHT" val="0"/>
  <p:tag name="KSO_WM_UNIT_COMPATIBLE" val="1"/>
  <p:tag name="KSO_WM_UNIT_DIAGRAM_ISNUMVISUAL" val="0"/>
  <p:tag name="KSO_WM_UNIT_DIAGRAM_ISREFERUNIT" val="0"/>
  <p:tag name="KSO_WM_UNIT_TYPE" val="d"/>
  <p:tag name="KSO_WM_UNIT_INDEX" val="1"/>
  <p:tag name="KSO_WM_UNIT_ID" val="diagram20216523_1*d*1"/>
  <p:tag name="KSO_WM_TEMPLATE_CATEGORY" val="diagram"/>
  <p:tag name="KSO_WM_TEMPLATE_INDEX" val="20216523"/>
  <p:tag name="KSO_WM_UNIT_LAYERLEVEL" val="1"/>
  <p:tag name="KSO_WM_TAG_VERSION" val="1.0"/>
  <p:tag name="KSO_WM_BEAUTIFY_FLAG" val="#wm#"/>
  <p:tag name="KSO_WM_CHIP_GROUPID" val="5e7310da9a230a26b9e88a19"/>
  <p:tag name="KSO_WM_CHIP_XID" val="5e7310da9a230a26b9e88a1a"/>
  <p:tag name="KSO_WM_UNIT_DEC_AREA_ID" val="6f855db099744e979876b152128ef47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0b1757f2314473b988c7887e3f0a566"/>
  <p:tag name="KSO_WM_UNIT_PLACING_PICTURE" val="40b1757f2314473b988c7887e3f0a566"/>
  <p:tag name="KSO_WM_TEMPLATE_ASSEMBLE_XID" val="5fb788439532eafaafcd85f8"/>
  <p:tag name="KSO_WM_TEMPLATE_ASSEMBLE_GROUPID" val="5fb788439532eafaafcd85f8"/>
</p:tagLst>
</file>

<file path=ppt/tags/tag1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6523_1*a*1"/>
  <p:tag name="KSO_WM_TEMPLATE_CATEGORY" val="diagram"/>
  <p:tag name="KSO_WM_TEMPLATE_INDEX" val="20216523"/>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0d9953e646174196895582654de56d1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81e44783c8f47d8b3176e1dde06cf82"/>
  <p:tag name="KSO_WM_UNIT_TEXT_FILL_FORE_SCHEMECOLOR_INDEX_BRIGHTNESS" val="0"/>
  <p:tag name="KSO_WM_UNIT_TEXT_FILL_FORE_SCHEMECOLOR_INDEX" val="13"/>
  <p:tag name="KSO_WM_UNIT_TEXT_FILL_TYPE" val="1"/>
  <p:tag name="KSO_WM_TEMPLATE_ASSEMBLE_XID" val="5fb788439532eafaafcd85f8"/>
  <p:tag name="KSO_WM_TEMPLATE_ASSEMBLE_GROUPID" val="5fb788439532eafaafcd85f8"/>
</p:tagLst>
</file>

<file path=ppt/tags/tag10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6523_1*f*1"/>
  <p:tag name="KSO_WM_TEMPLATE_CATEGORY" val="diagram"/>
  <p:tag name="KSO_WM_TEMPLATE_INDEX" val="20216523"/>
  <p:tag name="KSO_WM_UNIT_LAYERLEVEL" val="1"/>
  <p:tag name="KSO_WM_TAG_VERSION" val="1.0"/>
  <p:tag name="KSO_WM_BEAUTIFY_FLAG" val="#wm#"/>
  <p:tag name="KSO_WM_UNIT_DEFAULT_FONT" val="14;20;2"/>
  <p:tag name="KSO_WM_UNIT_BLOCK" val="0"/>
  <p:tag name="KSO_WM_UNIT_VALUE" val="160"/>
  <p:tag name="KSO_WM_UNIT_SHOW_EDIT_AREA_INDICATION" val="1"/>
  <p:tag name="KSO_WM_CHIP_GROUPID" val="5e6b05596848fb12bee65ac8"/>
  <p:tag name="KSO_WM_CHIP_XID" val="5e6b05596848fb12bee65aca"/>
  <p:tag name="KSO_WM_UNIT_DEC_AREA_ID" val="4ebdaa62c51447be9b27b86368b147f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237d760e5fa417496b635519aecac99"/>
  <p:tag name="KSO_WM_UNIT_TEXT_FILL_FORE_SCHEMECOLOR_INDEX_BRIGHTNESS" val="0.25"/>
  <p:tag name="KSO_WM_UNIT_TEXT_FILL_FORE_SCHEMECOLOR_INDEX" val="13"/>
  <p:tag name="KSO_WM_UNIT_TEXT_FILL_TYPE" val="1"/>
  <p:tag name="KSO_WM_TEMPLATE_ASSEMBLE_XID" val="5fb788439532eafaafcd85f8"/>
  <p:tag name="KSO_WM_TEMPLATE_ASSEMBLE_GROUPID" val="5fb788439532eafaafcd85f8"/>
</p:tagLst>
</file>

<file path=ppt/tags/tag10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8.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11.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14.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17.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23.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26.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29.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5416"/>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32.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35.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38.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5416"/>
</p:tagLst>
</file>

<file path=ppt/tags/tag1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41.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44.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47.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5416"/>
</p:tagLst>
</file>

<file path=ppt/tags/tag150.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5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53.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56.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59.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v"/>
  <p:tag name="KSO_WM_UNIT_TYPE" val="i"/>
  <p:tag name="KSO_WM_UNIT_INDEX" val="1"/>
  <p:tag name="KSO_WM_UNIT_ID" val="chip20205416_1*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ee"/>
  <p:tag name="KSO_WM_UNIT_DEC_AREA_ID" val="00a0db5a33a04c41be9cd4a48b019ca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f26fb9c3cd834779aedbcb3001427622"/>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62.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65.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68.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0"/>
  <p:tag name="KSO_WM_UNIT_HIGHLIGHT" val="0"/>
  <p:tag name="KSO_WM_UNIT_COMPATIBLE" val="0"/>
  <p:tag name="KSO_WM_UNIT_DIAGRAM_ISNUMVISUAL" val="0"/>
  <p:tag name="KSO_WM_UNIT_DIAGRAM_ISREFERUNIT" val="0"/>
  <p:tag name="KSO_WM_UNIT_TYPE" val="b"/>
  <p:tag name="KSO_WM_UNIT_INDEX" val="1"/>
  <p:tag name="KSO_WM_UNIT_ID" val="custom20205416_1*b*1"/>
  <p:tag name="KSO_WM_TEMPLATE_CATEGORY" val="custom"/>
  <p:tag name="KSO_WM_TEMPLATE_INDEX" val="20205416"/>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4a4df0ceec8f413299ccdcb197535f19"/>
  <p:tag name="KSO_WM_CHIP_GROUPID" val="5ebe59c40ac41c4a0a5256aa"/>
  <p:tag name="KSO_WM_CHIP_XID" val="5ebe59c40ac41c4a0a5256ab"/>
  <p:tag name="KSO_WM_CHIP_FILLAREA_FILL_RULE" val="{&quot;fill_align&quot;:&quot;cm&quot;,&quot;fill_mode&quot;:&quot;adaptive&quot;,&quot;sacle_strategy&quot;:&quot;smart&quot;}"/>
  <p:tag name="KSO_WM_ASSEMBLE_CHIP_INDEX" val="069e5ab9107a46388a2d1d4e67c9b014"/>
  <p:tag name="KSO_WM_UNIT_TEXT_FILL_FORE_SCHEMECOLOR_INDEX_BRIGHTNESS" val="0.35"/>
  <p:tag name="KSO_WM_UNIT_TEXT_FILL_FORE_SCHEMECOLOR_INDEX" val="13"/>
  <p:tag name="KSO_WM_UNIT_TEXT_FILL_TYPE" val="1"/>
  <p:tag name="KSO_WM_TEMPLATE_ASSEMBLE_XID" val="5f9a6837989d9bef5b8f81d1"/>
  <p:tag name="KSO_WM_TEMPLATE_ASSEMBLE_GROUPID" val="5f8cfee0a61ec3b55284a7ed"/>
</p:tagLst>
</file>

<file path=ppt/tags/tag1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71.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7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74.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7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77.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5416_1*a*1"/>
  <p:tag name="KSO_WM_TEMPLATE_CATEGORY" val="custom"/>
  <p:tag name="KSO_WM_TEMPLATE_INDEX" val="20205416"/>
  <p:tag name="KSO_WM_UNIT_LAYERLEVEL" val="1"/>
  <p:tag name="KSO_WM_TAG_VERSION" val="1.0"/>
  <p:tag name="KSO_WM_BEAUTIFY_FLAG" val="#wm#"/>
  <p:tag name="KSO_WM_UNIT_PRESET_TEXT" val="匠心之旅 优雅品鉴"/>
  <p:tag name="KSO_WM_UNIT_DEFAULT_FONT" val="56;72;4"/>
  <p:tag name="KSO_WM_UNIT_BLOCK" val="0"/>
  <p:tag name="KSO_WM_UNIT_DEC_AREA_ID" val="53564c90825e45c4b4f9027edc1f9ee6"/>
  <p:tag name="KSO_WM_CHIP_GROUPID" val="5ebe59c40ac41c4a0a5256aa"/>
  <p:tag name="KSO_WM_CHIP_XID" val="5ebe59c40ac41c4a0a5256ab"/>
  <p:tag name="KSO_WM_CHIP_FILLAREA_FILL_RULE" val="{&quot;fill_align&quot;:&quot;cm&quot;,&quot;fill_mode&quot;:&quot;adaptive&quot;,&quot;sacle_strategy&quot;:&quot;smart&quot;}"/>
  <p:tag name="KSO_WM_ASSEMBLE_CHIP_INDEX" val="069e5ab9107a46388a2d1d4e67c9b014"/>
  <p:tag name="KSO_WM_UNIT_TEXT_FILL_FORE_SCHEMECOLOR_INDEX_BRIGHTNESS" val="0.15"/>
  <p:tag name="KSO_WM_UNIT_TEXT_FILL_FORE_SCHEMECOLOR_INDEX" val="13"/>
  <p:tag name="KSO_WM_UNIT_TEXT_FILL_TYPE" val="1"/>
  <p:tag name="KSO_WM_TEMPLATE_ASSEMBLE_XID" val="5f9a6837989d9bef5b8f81d1"/>
  <p:tag name="KSO_WM_TEMPLATE_ASSEMBLE_GROUPID" val="5f8cfee0a61ec3b55284a7ed"/>
</p:tagLst>
</file>

<file path=ppt/tags/tag180.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83.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8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86.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89.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9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92.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9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95.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9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98.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1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20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201.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0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204.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0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207.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5416_2*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ef"/>
  <p:tag name="KSO_WM_UNIT_DEC_AREA_ID" val="4d27c479011746db922e690e5ebcfcd8"/>
  <p:tag name="KSO_WM_UNIT_DECORATE_INFO" val=""/>
  <p:tag name="KSO_WM_UNIT_SM_LIMIT_TYPE" val=""/>
  <p:tag name="KSO_WM_CHIP_FILLAREA_FILL_RULE" val="{&quot;fill_align&quot;:&quot;lm&quot;,&quot;fill_effect&quot;:[],&quot;fill_mode&quot;:&quot;adaptive&quot;,&quot;sacle_strategy&quot;:&quot;stretch&quot;}"/>
  <p:tag name="KSO_WM_ASSEMBLE_CHIP_INDEX" val="bc3a396ba0cb422394ee19f1183d18c9"/>
</p:tagLst>
</file>

<file path=ppt/tags/tag210.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213.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216.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219.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c5117d82e80a4fc3a3c76e420cf691e2"/>
  <p:tag name="KSO_WM_UNIT_DECORATE_INFO" val=""/>
  <p:tag name="KSO_WM_UNIT_SM_LIMIT_TYPE" val=""/>
  <p:tag name="KSO_WM_CHIP_FILLAREA_FILL_RULE" val="{&quot;fill_align&quot;:&quot;cm&quot;,&quot;fill_effect&quot;:[],&quot;fill_mode&quot;:&quot;full&quot;,&quot;sacle_strategy&quot;:&quot;stretch&quot;}"/>
  <p:tag name="KSO_WM_ASSEMBLE_CHIP_INDEX" val="f4b2600abd204f1b9cdbca1f623f1f9b"/>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2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222.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2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225.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228.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f44d0716a3df4364b6cce77757188bf7"/>
  <p:tag name="KSO_WM_UNIT_DECORATE_INFO" val=""/>
  <p:tag name="KSO_WM_UNIT_SM_LIMIT_TYPE" val=""/>
  <p:tag name="KSO_WM_CHIP_FILLAREA_FILL_RULE" val="{&quot;fill_align&quot;:&quot;cm&quot;,&quot;fill_effect&quot;:[],&quot;fill_mode&quot;:&quot;full&quot;,&quot;sacle_strategy&quot;:&quot;stretch&quot;}"/>
  <p:tag name="KSO_WM_ASSEMBLE_CHIP_INDEX" val="be5266dcf1384045a7666f0c4d01961d"/>
</p:tagLst>
</file>

<file path=ppt/tags/tag2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231.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234.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0173"/>
  <p:tag name="KSO_WM_SLIDE_BACKGROUND" val="[&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f2293c8dda340fd2c9b5864"/>
  <p:tag name="KSO_WM_CHIP_FILLPROP" val="[[{&quot;fill_id&quot;:&quot;f5378d118a0e47a8a2fec2c04156848e&quot;,&quot;fill_align&quot;:&quot;cm&quot;,&quot;text_align&quot;:&quot;cm&quot;,&quot;text_direction&quot;:&quot;horizontal&quot;,&quot;chip_types&quot;:[&quot;picture&quot;]},{&quot;fill_id&quot;:&quot;391a8d3a475541dbbf4bf68b0f7e837c&quot;,&quot;fill_align&quot;:&quot;lb&quot;,&quot;text_align&quot;:&quot;lb&quot;,&quot;text_direction&quot;:&quot;horizontal&quot;,&quot;chip_types&quot;:[&quot;header&quot;]},{&quot;fill_id&quot;:&quot;dcd054a5fbf54e6fb810aa57786606fc&quot;,&quot;fill_align&quot;:&quot;lt&quot;,&quot;text_align&quot;:&quot;lt&quot;,&quot;text_direction&quot;:&quot;horizontal&quot;,&quot;chip_types&quot;:[&quot;text&quot;]}]]"/>
  <p:tag name="KSO_WM_SLIDE_ID" val="diagram2021017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275.949*74.7"/>
  <p:tag name="KSO_WM_SLIDE_POSITION" val="120*297.302"/>
  <p:tag name="KSO_WM_TAG_VERSION" val="1.0"/>
  <p:tag name="KSO_WM_SLIDE_LAYOUT" val="a_d_h"/>
  <p:tag name="KSO_WM_SLIDE_LAYOUT_CNT" val="1_1_1"/>
  <p:tag name="KSO_WM_CHIP_GROUPID" val="5f2293c8dda340fd2c9b5863"/>
  <p:tag name="KSO_WM_SLIDE_BK_DARK_LIGHT" val="2"/>
  <p:tag name="KSO_WM_SLIDE_BACKGROUND_TYPE" val="general"/>
  <p:tag name="KSO_WM_SLIDE_SUPPORT_FEATURE_TYPE" val="0"/>
  <p:tag name="KSO_WM_TEMPLATE_ASSEMBLE_XID" val="5f48a2c2f3f92eac73830e88"/>
  <p:tag name="KSO_WM_TEMPLATE_ASSEMBLE_GROUPID" val="5f48a2c2f3f92eac73830e88"/>
  <p:tag name="KSO_WM_SLIDE_LAYOUT_INFO" val="{&quot;backgroundInfo&quot;:[{&quot;bottom&quot;:0,&quot;bottomAbs&quot;:false,&quot;left&quot;:0,&quot;leftAbs&quot;:false,&quot;right&quot;:0,&quot;rightAbs&quot;:false,&quot;top&quot;:0,&quot;topAbs&quot;:false,&quot;type&quot;:&quot;general&quot;}],&quot;id&quot;:&quot;2020-08-28T14:23:42&quot;,&quot;maxSize&quot;:{&quot;size1&quot;:51.100000000000001},&quot;minSize&quot;:{&quot;size1&quot;:35.600000000000001},&quot;normalSize&quot;:{&quot;size1&quot;:50.377592592592592},&quot;subLayout&quot;:[{&quot;id&quot;:&quot;2020-08-28T14:23:42&quot;,&quot;margin&quot;:{&quot;bottom&quot;:0.026000002399086952,&quot;left&quot;:4.2329998016357422,&quot;right&quot;:19.897001266479492,&quot;top&quot;:4.6570000648498535},&quot;type&quot;:0},{&quot;id&quot;:&quot;2020-08-28T14:23:42&quot;,&quot;margin&quot;:{&quot;bottom&quot;:4.6570000648498535,&quot;left&quot;:4.2329998016357422,&quot;right&quot;:19.897001266479492,&quot;top&quot;:0.3970000147819519},&quot;maxSize&quot;:{&quot;size1&quot;:33.330956743987329},&quot;minSize&quot;:{&quot;size1&quot;:17.430956743987323},&quot;normalSize&quot;:{&quot;size1&quot;:19.460462602883432},&quot;subLayout&quot;:[{&quot;id&quot;:&quot;2020-08-28T14:23:42&quot;,&quot;margin&quot;:{&quot;bottom&quot;:0.04354708269238472,&quot;left&quot;:4.2329998016357422,&quot;right&quot;:19.897001266479492,&quot;top&quot;:0.3970000147819519},&quot;type&quot;:0},{&quot;id&quot;:&quot;2020-08-28T14:23:42&quot;,&quot;margin&quot;:{&quot;bottom&quot;:4.6570000648498535,&quot;left&quot;:4.2329998016357422,&quot;right&quot;:19.897001266479492,&quot;top&quot;:0.15224497020244598},&quot;type&quot;:0}],&quot;type&quot;:0}],&quot;type&quot;:0}"/>
</p:tagLst>
</file>

<file path=ppt/tags/tag23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15"/>
  <p:tag name="KSO_WM_UNIT_TEXT_FILL_FORE_SCHEMECOLOR_INDEX" val="13"/>
  <p:tag name="KSO_WM_UNIT_TEXT_FILL_TYPE" val="1"/>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0173_1*i*1"/>
  <p:tag name="KSO_WM_TEMPLATE_CATEGORY" val="diagram"/>
  <p:tag name="KSO_WM_TEMPLATE_INDEX" val="20210173"/>
  <p:tag name="KSO_WM_UNIT_LAYERLEVEL" val="1"/>
  <p:tag name="KSO_WM_TAG_VERSION" val="1.0"/>
  <p:tag name="KSO_WM_BEAUTIFY_FLAG" val="#wm#"/>
  <p:tag name="KSO_WM_UNIT_BLOCK" val="0"/>
  <p:tag name="KSO_WM_UNIT_SM_LIMIT_TYPE" val="1"/>
  <p:tag name="KSO_WM_UNIT_DEC_AREA_ID" val="2d12ecaae27f45338c27a3224dda1937"/>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293c8dda340fd2c9b5863"/>
  <p:tag name="KSO_WM_CHIP_XID" val="5f2293c8dda340fd2c9b586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738"/>
  <p:tag name="KSO_WM_TEMPLATE_ASSEMBLE_XID" val="5f48a2c2f3f92eac73830e88"/>
  <p:tag name="KSO_WM_TEMPLATE_ASSEMBLE_GROUPID" val="5f48a2c2f3f92eac73830e88"/>
</p:tagLst>
</file>

<file path=ppt/tags/tag2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7"/>
  <p:tag name="KSO_WM_UNIT_HIGHLIGHT" val="0"/>
  <p:tag name="KSO_WM_UNIT_COMPATIBLE" val="0"/>
  <p:tag name="KSO_WM_UNIT_DIAGRAM_ISNUMVISUAL" val="0"/>
  <p:tag name="KSO_WM_UNIT_DIAGRAM_ISREFERUNIT" val="0"/>
  <p:tag name="KSO_WM_UNIT_TYPE" val="b"/>
  <p:tag name="KSO_WM_UNIT_INDEX" val="1"/>
  <p:tag name="KSO_WM_UNIT_ID" val="custom20205416_1*b*1"/>
  <p:tag name="KSO_WM_TEMPLATE_CATEGORY" val="custom"/>
  <p:tag name="KSO_WM_TEMPLATE_INDEX" val="20205416"/>
  <p:tag name="KSO_WM_UNIT_LAYERLEVEL" val="1"/>
  <p:tag name="KSO_WM_TAG_VERSION" val="1.0"/>
  <p:tag name="KSO_WM_BEAUTIFY_FLAG" val="#wm#"/>
  <p:tag name="KSO_WM_UNIT_PRESET_TEXT" val="单击此处添加副标题内容"/>
  <p:tag name="KSO_WM_UNIT_DEFAULT_FONT" val="14;18;2"/>
  <p:tag name="KSO_WM_UNIT_BLOCK" val="0"/>
  <p:tag name="KSO_WM_UNIT_DEC_AREA_ID" val="5498818cfd1944da86bba89d2b918076"/>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fa646f29c7234a62a38557960d795cba"/>
  <p:tag name="KSO_WM_UNIT_TEXT_FILL_FORE_SCHEMECOLOR_INDEX_BRIGHTNESS" val="0.35"/>
  <p:tag name="KSO_WM_UNIT_TEXT_FILL_FORE_SCHEMECOLOR_INDEX" val="13"/>
  <p:tag name="KSO_WM_UNIT_TEXT_FILL_TYPE" val="1"/>
  <p:tag name="KSO_WM_TEMPLATE_ASSEMBLE_XID" val="5f9a6837989d9bef5b8f81b6"/>
  <p:tag name="KSO_WM_TEMPLATE_ASSEMBLE_GROUPID" val="5f8cfee0a61ec3b55284a7ed"/>
</p:tagLst>
</file>

<file path=ppt/tags/tag2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10173_1*a*1"/>
  <p:tag name="KSO_WM_TEMPLATE_CATEGORY" val="diagram"/>
  <p:tag name="KSO_WM_TEMPLATE_INDEX" val="202101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lb&quot;,&quot;fill_mode&quot;:&quot;full&quot;}"/>
  <p:tag name="KSO_WM_UNIT_DEC_AREA_ID" val="8943720032b24a7cbb295e9627f84562"/>
  <p:tag name="KSO_WM_ASSEMBLE_CHIP_INDEX" val="4c37fda9680b4573b96914fcf4c0d925"/>
  <p:tag name="KSO_WM_UNIT_TEXT_FILL_FORE_SCHEMECOLOR_INDEX_BRIGHTNESS" val="0"/>
  <p:tag name="KSO_WM_UNIT_TEXT_FILL_FORE_SCHEMECOLOR_INDEX" val="13"/>
  <p:tag name="KSO_WM_UNIT_TEXT_FILL_TYPE" val="1"/>
  <p:tag name="KSO_WM_TEMPLATE_ASSEMBLE_XID" val="5f48a2c2f3f92eac73830e88"/>
  <p:tag name="KSO_WM_TEMPLATE_ASSEMBLE_GROUPID" val="5f48a2c2f3f92eac73830e88"/>
</p:tagLst>
</file>

<file path=ppt/tags/tag2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3"/>
  <p:tag name="KSO_WM_UNIT_HIGHLIGHT" val="0"/>
  <p:tag name="KSO_WM_UNIT_COMPATIBLE" val="0"/>
  <p:tag name="KSO_WM_UNIT_DIAGRAM_ISNUMVISUAL" val="0"/>
  <p:tag name="KSO_WM_UNIT_DIAGRAM_ISREFERUNIT" val="0"/>
  <p:tag name="KSO_WM_UNIT_TYPE" val="h_a"/>
  <p:tag name="KSO_WM_UNIT_INDEX" val="1_1"/>
  <p:tag name="KSO_WM_UNIT_ID" val="diagram20210173_1*h_a*1_1"/>
  <p:tag name="KSO_WM_TEMPLATE_CATEGORY" val="diagram"/>
  <p:tag name="KSO_WM_TEMPLATE_INDEX" val="20210173"/>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CHIP_FILLAREA_FILL_RULE" val="{&quot;fill_align&quot;:&quot;lt&quot;,&quot;fill_mode&quot;:&quot;full&quot;}"/>
  <p:tag name="KSO_WM_UNIT_DEC_AREA_ID" val="e58bc344b7824107bbb7e3c405db3443"/>
  <p:tag name="KSO_WM_ASSEMBLE_CHIP_INDEX" val="d6bcc91b06334b4a9b87b6b1c85a4b37"/>
  <p:tag name="KSO_WM_UNIT_TEXT_FILL_FORE_SCHEMECOLOR_INDEX_BRIGHTNESS" val="0"/>
  <p:tag name="KSO_WM_UNIT_TEXT_FILL_FORE_SCHEMECOLOR_INDEX" val="13"/>
  <p:tag name="KSO_WM_UNIT_TEXT_FILL_TYPE" val="1"/>
  <p:tag name="KSO_WM_TEMPLATE_ASSEMBLE_XID" val="5f48a2c2f3f92eac73830e88"/>
  <p:tag name="KSO_WM_TEMPLATE_ASSEMBLE_GROUPID" val="5f48a2c2f3f92eac73830e88"/>
</p:tagLst>
</file>

<file path=ppt/tags/tag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5416_1*a*1"/>
  <p:tag name="KSO_WM_TEMPLATE_CATEGORY" val="custom"/>
  <p:tag name="KSO_WM_TEMPLATE_INDEX" val="20205416"/>
  <p:tag name="KSO_WM_UNIT_LAYERLEVEL" val="1"/>
  <p:tag name="KSO_WM_TAG_VERSION" val="1.0"/>
  <p:tag name="KSO_WM_BEAUTIFY_FLAG" val="#wm#"/>
  <p:tag name="KSO_WM_UNIT_PRESET_TEXT" val="单击添加大标题"/>
  <p:tag name="KSO_WM_UNIT_DEFAULT_FONT" val="40;56;4"/>
  <p:tag name="KSO_WM_UNIT_BLOCK" val="0"/>
  <p:tag name="KSO_WM_UNIT_DEC_AREA_ID" val="6bc29963208442408e02bca3dc643789"/>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fa646f29c7234a62a38557960d795cba"/>
  <p:tag name="KSO_WM_UNIT_TEXT_FILL_FORE_SCHEMECOLOR_INDEX_BRIGHTNESS" val="0.15"/>
  <p:tag name="KSO_WM_UNIT_TEXT_FILL_FORE_SCHEMECOLOR_INDEX" val="13"/>
  <p:tag name="KSO_WM_UNIT_TEXT_FILL_TYPE" val="1"/>
  <p:tag name="KSO_WM_TEMPLATE_ASSEMBLE_XID" val="5f9a6837989d9bef5b8f81b6"/>
  <p:tag name="KSO_WM_TEMPLATE_ASSEMBLE_GROUPID" val="5f8cfee0a61ec3b55284a7ed"/>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5416_2*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ef"/>
  <p:tag name="KSO_WM_UNIT_DEC_AREA_ID" val="54433ade411d4a278e2078c19df4cc08"/>
  <p:tag name="KSO_WM_UNIT_DECORATE_INFO" val=""/>
  <p:tag name="KSO_WM_UNIT_SM_LIMIT_TYPE" val=""/>
  <p:tag name="KSO_WM_CHIP_FILLAREA_FILL_RULE" val="{&quot;fill_align&quot;:&quot;lm&quot;,&quot;fill_effect&quot;:[],&quot;fill_mode&quot;:&quot;adaptive&quot;,&quot;sacle_strategy&quot;:&quot;stretch&quot;}"/>
  <p:tag name="KSO_WM_ASSEMBLE_CHIP_INDEX" val="1b803a5e52084841b613b3f58ca8f42e"/>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918d56e762a749f7b0908267016ffd45"/>
  <p:tag name="KSO_WM_UNIT_DECORATE_INFO" val=""/>
  <p:tag name="KSO_WM_UNIT_SM_LIMIT_TYPE" val=""/>
  <p:tag name="KSO_WM_CHIP_FILLAREA_FILL_RULE" val="{&quot;fill_align&quot;:&quot;cm&quot;,&quot;fill_effect&quot;:[],&quot;fill_mode&quot;:&quot;full&quot;,&quot;sacle_strategy&quot;:&quot;stretch&quot;}"/>
  <p:tag name="KSO_WM_ASSEMBLE_CHIP_INDEX" val="8b369f74107343b6ba2e316dbb2fcf33"/>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v"/>
  <p:tag name="KSO_WM_UNIT_TYPE" val="i"/>
  <p:tag name="KSO_WM_UNIT_INDEX" val="1"/>
  <p:tag name="KSO_WM_UNIT_ID" val="chip20205416_1*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ee"/>
  <p:tag name="KSO_WM_UNIT_DEC_AREA_ID" val="00a0db5a33a04c41be9cd4a48b019ca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f26fb9c3cd834779aedbcb3001427622"/>
</p:tagLst>
</file>

<file path=ppt/tags/tag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05416_1*b*1"/>
  <p:tag name="KSO_WM_TEMPLATE_CATEGORY" val="custom"/>
  <p:tag name="KSO_WM_TEMPLATE_INDEX" val="20205416"/>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03203502d2f34ab1b5bb100ad728ea10"/>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b6451a98e76d4cb38cb868a9da5ab8f5"/>
  <p:tag name="KSO_WM_UNIT_TEXT_FILL_FORE_SCHEMECOLOR_INDEX_BRIGHTNESS" val="0.35"/>
  <p:tag name="KSO_WM_UNIT_TEXT_FILL_FORE_SCHEMECOLOR_INDEX" val="13"/>
  <p:tag name="KSO_WM_UNIT_TEXT_FILL_TYPE" val="1"/>
  <p:tag name="KSO_WM_TEMPLATE_ASSEMBLE_XID" val="5f9a6837989d9bef5b8f81fa"/>
  <p:tag name="KSO_WM_TEMPLATE_ASSEMBLE_GROUPID" val="5f8cfee0a61ec3b55284a7ed"/>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05416_1*a*1"/>
  <p:tag name="KSO_WM_TEMPLATE_CATEGORY" val="custom"/>
  <p:tag name="KSO_WM_TEMPLATE_INDEX" val="20205416"/>
  <p:tag name="KSO_WM_UNIT_LAYERLEVEL" val="1"/>
  <p:tag name="KSO_WM_TAG_VERSION" val="1.0"/>
  <p:tag name="KSO_WM_BEAUTIFY_FLAG" val="#wm#"/>
  <p:tag name="KSO_WM_UNIT_PRESET_TEXT" val="THANKS"/>
  <p:tag name="KSO_WM_UNIT_DEFAULT_FONT" val="60;74;4"/>
  <p:tag name="KSO_WM_UNIT_BLOCK" val="0"/>
  <p:tag name="KSO_WM_UNIT_DEC_AREA_ID" val="b7151d5a23b344feac34a4d7520ca51a"/>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b6451a98e76d4cb38cb868a9da5ab8f5"/>
  <p:tag name="KSO_WM_UNIT_TEXT_FILL_FORE_SCHEMECOLOR_INDEX_BRIGHTNESS" val="0.15"/>
  <p:tag name="KSO_WM_UNIT_TEXT_FILL_FORE_SCHEMECOLOR_INDEX" val="13"/>
  <p:tag name="KSO_WM_UNIT_TEXT_FILL_TYPE" val="1"/>
  <p:tag name="KSO_WM_TEMPLATE_ASSEMBLE_XID" val="5f9a6837989d9bef5b8f81fa"/>
  <p:tag name="KSO_WM_TEMPLATE_ASSEMBLE_GROUPID" val="5f8cfee0a61ec3b55284a7ed"/>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 name="KSO_WM_SLIDE_BACKGROUND_TYPE" val="general"/>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 name="KSO_WM_SLIDE_BACKGROUND_TYPE" val="general"/>
</p:tagLst>
</file>

<file path=ppt/tags/tag4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6.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2a05044ed4654c029004ed6cd11172b0"/>
  <p:tag name="KSO_WM_UNIT_DECORATE_INFO" val=""/>
  <p:tag name="KSO_WM_UNIT_SM_LIMIT_TYPE" val=""/>
  <p:tag name="KSO_WM_CHIP_FILLAREA_FILL_RULE" val="{&quot;fill_align&quot;:&quot;cm&quot;,&quot;fill_effect&quot;:[],&quot;fill_mode&quot;:&quot;full&quot;,&quot;sacle_strategy&quot;:&quot;stretch&quot;}"/>
  <p:tag name="KSO_WM_ASSEMBLE_CHIP_INDEX" val="4c64f0f00add4064ac1aec01529ccd55"/>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333dd47ba12a4ac0a080d287319cc85d"/>
  <p:tag name="KSO_WM_UNIT_DECORATE_INFO" val=""/>
  <p:tag name="KSO_WM_UNIT_SM_LIMIT_TYPE" val=""/>
  <p:tag name="KSO_WM_CHIP_FILLAREA_FILL_RULE" val="{&quot;fill_align&quot;:&quot;cm&quot;,&quot;fill_effect&quot;:[],&quot;fill_mode&quot;:&quot;full&quot;,&quot;sacle_strategy&quot;:&quot;stretch&quot;}"/>
  <p:tag name="KSO_WM_ASSEMBLE_CHIP_INDEX" val="5eaee80a0b9843a58b61b829072e6337"/>
  <p:tag name="KSO_WM_SLIDE_BACKGROUND_TYPE" val="frame"/>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661881c50474453b95ae06ab8549bf52"/>
  <p:tag name="KSO_WM_UNIT_DECORATE_INFO" val=""/>
  <p:tag name="KSO_WM_UNIT_SM_LIMIT_TYPE" val=""/>
  <p:tag name="KSO_WM_CHIP_FILLAREA_FILL_RULE" val="{&quot;fill_align&quot;:&quot;cm&quot;,&quot;fill_effect&quot;:[],&quot;fill_mode&quot;:&quot;full&quot;,&quot;sacle_strategy&quot;:&quot;stretch&quot;}"/>
  <p:tag name="KSO_WM_ASSEMBLE_CHIP_INDEX" val="71bc5a851f124352bc3f7bcfe37eb064"/>
  <p:tag name="KSO_WM_SLIDE_BACKGROUND_TYPE" val="frame"/>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1.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2.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3.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4.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f6d6de6739474a84a96124be0b551396"/>
  <p:tag name="KSO_WM_UNIT_DECORATE_INFO" val=""/>
  <p:tag name="KSO_WM_UNIT_SM_LIMIT_TYPE" val=""/>
  <p:tag name="KSO_WM_CHIP_FILLAREA_FILL_RULE" val="{&quot;fill_align&quot;:&quot;cm&quot;,&quot;fill_effect&quot;:[],&quot;fill_mode&quot;:&quot;full&quot;,&quot;sacle_strategy&quot;:&quot;stretch&quot;}"/>
  <p:tag name="KSO_WM_ASSEMBLE_CHIP_INDEX" val="83886fae90aa46b2a4ccd6790ce117c9"/>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f357f6389edc491781aab3b96fc9fc13"/>
  <p:tag name="KSO_WM_UNIT_DECORATE_INFO" val=""/>
  <p:tag name="KSO_WM_UNIT_SM_LIMIT_TYPE" val=""/>
  <p:tag name="KSO_WM_CHIP_FILLAREA_FILL_RULE" val="{&quot;fill_align&quot;:&quot;cm&quot;,&quot;fill_effect&quot;:[],&quot;fill_mode&quot;:&quot;full&quot;,&quot;sacle_strategy&quot;:&quot;stretch&quot;}"/>
  <p:tag name="KSO_WM_ASSEMBLE_CHIP_INDEX" val="535c56253ee04f9b9a80374047cdb7c0"/>
  <p:tag name="KSO_WM_SLIDE_BACKGROUND_TYPE" val="leftRight"/>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a3b01d96ded047b491321040cb28de4c"/>
  <p:tag name="KSO_WM_UNIT_DECORATE_INFO" val=""/>
  <p:tag name="KSO_WM_UNIT_SM_LIMIT_TYPE" val=""/>
  <p:tag name="KSO_WM_CHIP_FILLAREA_FILL_RULE" val="{&quot;fill_align&quot;:&quot;cm&quot;,&quot;fill_effect&quot;:[],&quot;fill_mode&quot;:&quot;full&quot;,&quot;sacle_strategy&quot;:&quot;stretch&quot;}"/>
  <p:tag name="KSO_WM_ASSEMBLE_CHIP_INDEX" val="9bc30df1a52f45e29758596ce08899a8"/>
  <p:tag name="KSO_WM_SLIDE_BACKGROUND_TYPE" val="leftRight"/>
</p:tagLst>
</file>

<file path=ppt/tags/tag58.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9.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5416"/>
  <p:tag name="KSO_WM_TEMPLATE_SUBCATEGORY" val="0"/>
  <p:tag name="KSO_WM_TEMPLATE_MASTER_TYPE" val="1"/>
  <p:tag name="KSO_WM_TEMPLATE_COLOR_TYPE" val="1"/>
  <p:tag name="KSO_WM_TEMPLATE_MASTER_THUMB_INDEX" val="12"/>
  <p:tag name="KSO_WM_TEMPLATE_THUMBS_INDEX" val="1、4、7、9、12、15、16、17、18、19、20、21、24、26、27、28"/>
</p:tagLst>
</file>

<file path=ppt/tags/tag60.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1.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2.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3.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1bdf27460de54aeb91c6d7c268279455"/>
  <p:tag name="KSO_WM_UNIT_DECORATE_INFO" val=""/>
  <p:tag name="KSO_WM_UNIT_SM_LIMIT_TYPE" val=""/>
  <p:tag name="KSO_WM_CHIP_FILLAREA_FILL_RULE" val="{&quot;fill_align&quot;:&quot;cm&quot;,&quot;fill_effect&quot;:[],&quot;fill_mode&quot;:&quot;full&quot;,&quot;sacle_strategy&quot;:&quot;stretch&quot;}"/>
  <p:tag name="KSO_WM_ASSEMBLE_CHIP_INDEX" val="fb6842f601044617b4487bf0691fc3a5"/>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239460dc7b9e4f4098da4e05e022f9d4"/>
  <p:tag name="KSO_WM_UNIT_DECORATE_INFO" val=""/>
  <p:tag name="KSO_WM_UNIT_SM_LIMIT_TYPE" val=""/>
  <p:tag name="KSO_WM_CHIP_FILLAREA_FILL_RULE" val="{&quot;fill_align&quot;:&quot;cm&quot;,&quot;fill_effect&quot;:[],&quot;fill_mode&quot;:&quot;full&quot;,&quot;sacle_strategy&quot;:&quot;stretch&quot;}"/>
  <p:tag name="KSO_WM_ASSEMBLE_CHIP_INDEX" val="0cf350c0ecea4f30b33c1741ca7d2149"/>
  <p:tag name="KSO_WM_SLIDE_BACKGROUND_TYPE" val="topBotto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a6800c7e20c940a8b46a36d9f6ff0b14"/>
  <p:tag name="KSO_WM_UNIT_DECORATE_INFO" val=""/>
  <p:tag name="KSO_WM_UNIT_SM_LIMIT_TYPE" val=""/>
  <p:tag name="KSO_WM_CHIP_FILLAREA_FILL_RULE" val="{&quot;fill_align&quot;:&quot;cm&quot;,&quot;fill_effect&quot;:[],&quot;fill_mode&quot;:&quot;full&quot;,&quot;sacle_strategy&quot;:&quot;stretch&quot;}"/>
  <p:tag name="KSO_WM_ASSEMBLE_CHIP_INDEX" val="fcab0bbff95c4da99a732648a3da7154"/>
  <p:tag name="KSO_WM_SLIDE_BACKGROUND_TYPE" val="topBottom"/>
</p:tagLst>
</file>

<file path=ppt/tags/tag67.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8.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9.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71.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72.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18329c8753c94719a0939d4b2783e28d"/>
  <p:tag name="KSO_WM_UNIT_DECORATE_INFO" val=""/>
  <p:tag name="KSO_WM_UNIT_SM_LIMIT_TYPE" val=""/>
  <p:tag name="KSO_WM_CHIP_FILLAREA_FILL_RULE" val="{&quot;fill_align&quot;:&quot;cm&quot;,&quot;fill_effect&quot;:[],&quot;fill_mode&quot;:&quot;full&quot;,&quot;sacle_strategy&quot;:&quot;stretch&quot;}"/>
  <p:tag name="KSO_WM_ASSEMBLE_CHIP_INDEX" val="659b2d4990d847729165b881ce7ea3c1"/>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713bccf961b0404e89d3cfc5cb753615"/>
  <p:tag name="KSO_WM_UNIT_DECORATE_INFO" val=""/>
  <p:tag name="KSO_WM_UNIT_SM_LIMIT_TYPE" val=""/>
  <p:tag name="KSO_WM_CHIP_FILLAREA_FILL_RULE" val="{&quot;fill_align&quot;:&quot;cm&quot;,&quot;fill_effect&quot;:[],&quot;fill_mode&quot;:&quot;full&quot;,&quot;sacle_strategy&quot;:&quot;stretch&quot;}"/>
  <p:tag name="KSO_WM_ASSEMBLE_CHIP_INDEX" val="3a4f3f49c27c452499f0b1198f346818"/>
  <p:tag name="KSO_WM_SLIDE_BACKGROUND_TYPE" val="bottomTop"/>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86eab7c27ee548ca87e618da596cde98"/>
  <p:tag name="KSO_WM_UNIT_DECORATE_INFO" val=""/>
  <p:tag name="KSO_WM_UNIT_SM_LIMIT_TYPE" val=""/>
  <p:tag name="KSO_WM_CHIP_FILLAREA_FILL_RULE" val="{&quot;fill_align&quot;:&quot;cm&quot;,&quot;fill_effect&quot;:[],&quot;fill_mode&quot;:&quot;full&quot;,&quot;sacle_strategy&quot;:&quot;stretch&quot;}"/>
  <p:tag name="KSO_WM_ASSEMBLE_CHIP_INDEX" val="244857e35fa348cb9e1b462143d08bca"/>
  <p:tag name="KSO_WM_SLIDE_BACKGROUND_TYPE" val="bottomTop"/>
</p:tagLst>
</file>

<file path=ppt/tags/tag76.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7.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8.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4b7a90c8637d4acc8060af86a464fc2d"/>
  <p:tag name="KSO_WM_UNIT_DECORATE_INFO" val=""/>
  <p:tag name="KSO_WM_UNIT_SM_LIMIT_TYPE" val=""/>
  <p:tag name="KSO_WM_CHIP_FILLAREA_FILL_RULE" val="{&quot;fill_align&quot;:&quot;cm&quot;,&quot;fill_effect&quot;:[],&quot;fill_mode&quot;:&quot;full&quot;,&quot;sacle_strategy&quot;:&quot;stretch&quot;}"/>
  <p:tag name="KSO_WM_ASSEMBLE_CHIP_INDEX" val="a734428c37484c0692a09a05cbd80b7c"/>
  <p:tag name="KSO_WM_SLIDE_BACKGROUND_TYPE" val="navigation"/>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91dbac8175654476b9600605a9e5a83e"/>
  <p:tag name="KSO_WM_UNIT_DECORATE_INFO" val=""/>
  <p:tag name="KSO_WM_UNIT_SM_LIMIT_TYPE" val=""/>
  <p:tag name="KSO_WM_CHIP_FILLAREA_FILL_RULE" val="{&quot;fill_align&quot;:&quot;cm&quot;,&quot;fill_effect&quot;:[],&quot;fill_mode&quot;:&quot;full&quot;,&quot;sacle_strategy&quot;:&quot;stretch&quot;}"/>
  <p:tag name="KSO_WM_ASSEMBLE_CHIP_INDEX" val="33ce4eaf307e4c6e819a016b901a17b4"/>
  <p:tag name="KSO_WM_SLIDE_BACKGROUND_TYPE" val="navigation"/>
</p:tagLst>
</file>

<file path=ppt/tags/tag8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2.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81a0c4edc94e968dec45f8206906bd"/>
  <p:tag name="KSO_WM_UNIT_DECORATE_INFO" val=""/>
  <p:tag name="KSO_WM_UNIT_SM_LIMIT_TYPE" val=""/>
  <p:tag name="KSO_WM_CHIP_FILLAREA_FILL_RULE" val="{&quot;fill_align&quot;:&quot;cm&quot;,&quot;fill_effect&quot;:[],&quot;fill_mode&quot;:&quot;full&quot;,&quot;sacle_strategy&quot;:&quot;stretch&quot;}"/>
  <p:tag name="KSO_WM_ASSEMBLE_CHIP_INDEX" val="476258df56664f3ba0dcdb3e6d859eac"/>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cf70c8abf1b4414c98d6dd20113b0f10"/>
  <p:tag name="KSO_WM_UNIT_DECORATE_INFO" val=""/>
  <p:tag name="KSO_WM_UNIT_SM_LIMIT_TYPE" val=""/>
  <p:tag name="KSO_WM_CHIP_FILLAREA_FILL_RULE" val="{&quot;fill_align&quot;:&quot;cm&quot;,&quot;fill_effect&quot;:[],&quot;fill_mode&quot;:&quot;full&quot;,&quot;sacle_strategy&quot;:&quot;stretch&quot;}"/>
  <p:tag name="KSO_WM_ASSEMBLE_CHIP_INDEX" val="abf022292d7248cd9794bd54d808bbd7"/>
  <p:tag name="KSO_WM_SLIDE_BACKGROUND_TYPE" val="belt"/>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242973ce1e764fc9a4072bff51e3e6a7"/>
  <p:tag name="KSO_WM_UNIT_DECORATE_INFO" val=""/>
  <p:tag name="KSO_WM_UNIT_SM_LIMIT_TYPE" val=""/>
  <p:tag name="KSO_WM_CHIP_FILLAREA_FILL_RULE" val="{&quot;fill_align&quot;:&quot;cm&quot;,&quot;fill_effect&quot;:[],&quot;fill_mode&quot;:&quot;full&quot;,&quot;sacle_strategy&quot;:&quot;stretch&quot;}"/>
  <p:tag name="KSO_WM_ASSEMBLE_CHIP_INDEX" val="991caf7e58cd4a92b13b519af183f2d4"/>
  <p:tag name="KSO_WM_SLIDE_BACKGROUND_TYPE" val="belt"/>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98.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主题​​">
  <a:themeElements>
    <a:clrScheme name="">
      <a:dk1>
        <a:sysClr val="windowText" lastClr="000000"/>
      </a:dk1>
      <a:lt1>
        <a:sysClr val="window" lastClr="FFFFFF"/>
      </a:lt1>
      <a:dk2>
        <a:srgbClr val="EEF1F6"/>
      </a:dk2>
      <a:lt2>
        <a:srgbClr val="FFFFFF"/>
      </a:lt2>
      <a:accent1>
        <a:srgbClr val="5E7A9C"/>
      </a:accent1>
      <a:accent2>
        <a:srgbClr val="648190"/>
      </a:accent2>
      <a:accent3>
        <a:srgbClr val="698883"/>
      </a:accent3>
      <a:accent4>
        <a:srgbClr val="6F8E77"/>
      </a:accent4>
      <a:accent5>
        <a:srgbClr val="74956A"/>
      </a:accent5>
      <a:accent6>
        <a:srgbClr val="7A9C5E"/>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
      <a:dk1>
        <a:srgbClr val="000000"/>
      </a:dk1>
      <a:lt1>
        <a:srgbClr val="FFFFFF"/>
      </a:lt1>
      <a:dk2>
        <a:srgbClr val="EEF1F6"/>
      </a:dk2>
      <a:lt2>
        <a:srgbClr val="FFFFFF"/>
      </a:lt2>
      <a:accent1>
        <a:srgbClr val="5E7A9C"/>
      </a:accent1>
      <a:accent2>
        <a:srgbClr val="648190"/>
      </a:accent2>
      <a:accent3>
        <a:srgbClr val="698883"/>
      </a:accent3>
      <a:accent4>
        <a:srgbClr val="6F8E77"/>
      </a:accent4>
      <a:accent5>
        <a:srgbClr val="74956A"/>
      </a:accent5>
      <a:accent6>
        <a:srgbClr val="7A9C5E"/>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1796</TotalTime>
  <Words>10360</Words>
  <Application>Microsoft Office PowerPoint</Application>
  <PresentationFormat>宽屏</PresentationFormat>
  <Paragraphs>610</Paragraphs>
  <Slides>47</Slides>
  <Notes>16</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47</vt:i4>
      </vt:variant>
    </vt:vector>
  </HeadingPairs>
  <TitlesOfParts>
    <vt:vector size="58" baseType="lpstr">
      <vt:lpstr>等线</vt:lpstr>
      <vt:lpstr>等线 Light</vt:lpstr>
      <vt:lpstr>微软雅黑</vt:lpstr>
      <vt:lpstr>Arial</vt:lpstr>
      <vt:lpstr>Calibri</vt:lpstr>
      <vt:lpstr>Cambria</vt:lpstr>
      <vt:lpstr>Cambria Math</vt:lpstr>
      <vt:lpstr>Wingdings</vt:lpstr>
      <vt:lpstr>Office 主题​​</vt:lpstr>
      <vt:lpstr>4_Office 主题​​</vt:lpstr>
      <vt:lpstr>3_Office 主题​​</vt:lpstr>
      <vt:lpstr>上海麦士&amp;予芯智能  联合开发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小草</dc:creator>
  <cp:lastModifiedBy>王 蔚</cp:lastModifiedBy>
  <cp:revision>730</cp:revision>
  <dcterms:created xsi:type="dcterms:W3CDTF">2020-06-18T03:30:00Z</dcterms:created>
  <dcterms:modified xsi:type="dcterms:W3CDTF">2020-12-25T10:51:18Z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2052-11.1.0.10116</vt:lpwstr>
  </property>
</Properties>
</file>